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61" r:id="rId5"/>
    <p:sldId id="292" r:id="rId6"/>
    <p:sldId id="263" r:id="rId7"/>
    <p:sldId id="275" r:id="rId8"/>
    <p:sldId id="264" r:id="rId9"/>
    <p:sldId id="274" r:id="rId10"/>
    <p:sldId id="266" r:id="rId11"/>
    <p:sldId id="265" r:id="rId12"/>
    <p:sldId id="267" r:id="rId13"/>
    <p:sldId id="278" r:id="rId14"/>
    <p:sldId id="279" r:id="rId15"/>
    <p:sldId id="276" r:id="rId16"/>
    <p:sldId id="268" r:id="rId17"/>
    <p:sldId id="293" r:id="rId18"/>
    <p:sldId id="272" r:id="rId19"/>
    <p:sldId id="277" r:id="rId20"/>
    <p:sldId id="283" r:id="rId21"/>
    <p:sldId id="280" r:id="rId22"/>
    <p:sldId id="281" r:id="rId23"/>
    <p:sldId id="282" r:id="rId24"/>
    <p:sldId id="284" r:id="rId25"/>
    <p:sldId id="273" r:id="rId26"/>
    <p:sldId id="285" r:id="rId27"/>
    <p:sldId id="286" r:id="rId28"/>
    <p:sldId id="289" r:id="rId29"/>
    <p:sldId id="290" r:id="rId30"/>
    <p:sldId id="287" r:id="rId31"/>
    <p:sldId id="291" r:id="rId32"/>
    <p:sldId id="288" r:id="rId33"/>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C98"/>
    <a:srgbClr val="00A4CD"/>
    <a:srgbClr val="FFD3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9" autoAdjust="0"/>
    <p:restoredTop sz="95492" autoAdjust="0"/>
  </p:normalViewPr>
  <p:slideViewPr>
    <p:cSldViewPr snapToGrid="0">
      <p:cViewPr varScale="1">
        <p:scale>
          <a:sx n="79" d="100"/>
          <a:sy n="79" d="100"/>
        </p:scale>
        <p:origin x="715" y="72"/>
      </p:cViewPr>
      <p:guideLst/>
    </p:cSldViewPr>
  </p:slideViewPr>
  <p:outlineViewPr>
    <p:cViewPr>
      <p:scale>
        <a:sx n="33" d="100"/>
        <a:sy n="33" d="100"/>
      </p:scale>
      <p:origin x="0" y="-3156"/>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uti Soile" userId="1c1e507d-e544-44bd-a869-26d516bac8b4" providerId="ADAL" clId="{10639867-A2C4-4926-927B-44022E154EFD}"/>
    <pc:docChg chg="undo custSel delSld modSld">
      <pc:chgData name="Juuti Soile" userId="1c1e507d-e544-44bd-a869-26d516bac8b4" providerId="ADAL" clId="{10639867-A2C4-4926-927B-44022E154EFD}" dt="2024-08-15T08:23:40.731" v="604" actId="207"/>
      <pc:docMkLst>
        <pc:docMk/>
      </pc:docMkLst>
      <pc:sldChg chg="addSp delSp modSp mod">
        <pc:chgData name="Juuti Soile" userId="1c1e507d-e544-44bd-a869-26d516bac8b4" providerId="ADAL" clId="{10639867-A2C4-4926-927B-44022E154EFD}" dt="2024-08-15T08:23:40.731" v="604" actId="207"/>
        <pc:sldMkLst>
          <pc:docMk/>
          <pc:sldMk cId="2761019844" sldId="261"/>
        </pc:sldMkLst>
        <pc:spChg chg="mod">
          <ac:chgData name="Juuti Soile" userId="1c1e507d-e544-44bd-a869-26d516bac8b4" providerId="ADAL" clId="{10639867-A2C4-4926-927B-44022E154EFD}" dt="2024-08-15T06:51:05.850" v="98" actId="20577"/>
          <ac:spMkLst>
            <pc:docMk/>
            <pc:sldMk cId="2761019844" sldId="261"/>
            <ac:spMk id="2" creationId="{2A451395-FBF3-E607-5913-E2360A643462}"/>
          </ac:spMkLst>
        </pc:spChg>
        <pc:spChg chg="mod">
          <ac:chgData name="Juuti Soile" userId="1c1e507d-e544-44bd-a869-26d516bac8b4" providerId="ADAL" clId="{10639867-A2C4-4926-927B-44022E154EFD}" dt="2024-08-15T06:43:24.510" v="8" actId="20577"/>
          <ac:spMkLst>
            <pc:docMk/>
            <pc:sldMk cId="2761019844" sldId="261"/>
            <ac:spMk id="3" creationId="{D1C2C82D-3F22-B782-F8AF-C789BD1CC406}"/>
          </ac:spMkLst>
        </pc:spChg>
        <pc:spChg chg="add del mod">
          <ac:chgData name="Juuti Soile" userId="1c1e507d-e544-44bd-a869-26d516bac8b4" providerId="ADAL" clId="{10639867-A2C4-4926-927B-44022E154EFD}" dt="2024-08-15T07:24:33.593" v="333"/>
          <ac:spMkLst>
            <pc:docMk/>
            <pc:sldMk cId="2761019844" sldId="261"/>
            <ac:spMk id="4" creationId="{0A2C6171-07B0-89A9-751A-B8ABC246C537}"/>
          </ac:spMkLst>
        </pc:spChg>
        <pc:spChg chg="add mod">
          <ac:chgData name="Juuti Soile" userId="1c1e507d-e544-44bd-a869-26d516bac8b4" providerId="ADAL" clId="{10639867-A2C4-4926-927B-44022E154EFD}" dt="2024-08-15T08:23:40.731" v="604" actId="207"/>
          <ac:spMkLst>
            <pc:docMk/>
            <pc:sldMk cId="2761019844" sldId="261"/>
            <ac:spMk id="5" creationId="{51506DA5-4209-22C4-8DEC-DD059BA50309}"/>
          </ac:spMkLst>
        </pc:spChg>
      </pc:sldChg>
      <pc:sldChg chg="modSp del mod">
        <pc:chgData name="Juuti Soile" userId="1c1e507d-e544-44bd-a869-26d516bac8b4" providerId="ADAL" clId="{10639867-A2C4-4926-927B-44022E154EFD}" dt="2024-08-15T07:15:58.331" v="294" actId="47"/>
        <pc:sldMkLst>
          <pc:docMk/>
          <pc:sldMk cId="2799579901" sldId="262"/>
        </pc:sldMkLst>
        <pc:spChg chg="mod">
          <ac:chgData name="Juuti Soile" userId="1c1e507d-e544-44bd-a869-26d516bac8b4" providerId="ADAL" clId="{10639867-A2C4-4926-927B-44022E154EFD}" dt="2024-08-15T07:13:21.118" v="208" actId="13926"/>
          <ac:spMkLst>
            <pc:docMk/>
            <pc:sldMk cId="2799579901" sldId="262"/>
            <ac:spMk id="2" creationId="{EE712614-9067-DF57-87A5-FBFD2916F622}"/>
          </ac:spMkLst>
        </pc:spChg>
        <pc:spChg chg="mod">
          <ac:chgData name="Juuti Soile" userId="1c1e507d-e544-44bd-a869-26d516bac8b4" providerId="ADAL" clId="{10639867-A2C4-4926-927B-44022E154EFD}" dt="2024-08-15T07:13:25.045" v="209" actId="13926"/>
          <ac:spMkLst>
            <pc:docMk/>
            <pc:sldMk cId="2799579901" sldId="262"/>
            <ac:spMk id="3" creationId="{6036A630-7F81-5775-F353-8530AD13BDCA}"/>
          </ac:spMkLst>
        </pc:spChg>
      </pc:sldChg>
      <pc:sldChg chg="modSp mod">
        <pc:chgData name="Juuti Soile" userId="1c1e507d-e544-44bd-a869-26d516bac8b4" providerId="ADAL" clId="{10639867-A2C4-4926-927B-44022E154EFD}" dt="2024-08-15T07:32:53.893" v="603" actId="20577"/>
        <pc:sldMkLst>
          <pc:docMk/>
          <pc:sldMk cId="4155483046" sldId="263"/>
        </pc:sldMkLst>
        <pc:spChg chg="mod">
          <ac:chgData name="Juuti Soile" userId="1c1e507d-e544-44bd-a869-26d516bac8b4" providerId="ADAL" clId="{10639867-A2C4-4926-927B-44022E154EFD}" dt="2024-08-15T07:32:53.893" v="603" actId="20577"/>
          <ac:spMkLst>
            <pc:docMk/>
            <pc:sldMk cId="4155483046" sldId="263"/>
            <ac:spMk id="3" creationId="{A386DEEE-B00C-A977-5313-85C0A3BE527F}"/>
          </ac:spMkLst>
        </pc:spChg>
      </pc:sldChg>
      <pc:sldChg chg="modSp mod">
        <pc:chgData name="Juuti Soile" userId="1c1e507d-e544-44bd-a869-26d516bac8b4" providerId="ADAL" clId="{10639867-A2C4-4926-927B-44022E154EFD}" dt="2024-08-15T07:17:38.567" v="299" actId="14100"/>
        <pc:sldMkLst>
          <pc:docMk/>
          <pc:sldMk cId="1408266436" sldId="268"/>
        </pc:sldMkLst>
        <pc:spChg chg="mod">
          <ac:chgData name="Juuti Soile" userId="1c1e507d-e544-44bd-a869-26d516bac8b4" providerId="ADAL" clId="{10639867-A2C4-4926-927B-44022E154EFD}" dt="2024-08-15T07:17:17.921" v="298" actId="20577"/>
          <ac:spMkLst>
            <pc:docMk/>
            <pc:sldMk cId="1408266436" sldId="268"/>
            <ac:spMk id="3" creationId="{9F1D97F6-D630-C318-9E50-06C71F777D35}"/>
          </ac:spMkLst>
        </pc:spChg>
        <pc:spChg chg="mod">
          <ac:chgData name="Juuti Soile" userId="1c1e507d-e544-44bd-a869-26d516bac8b4" providerId="ADAL" clId="{10639867-A2C4-4926-927B-44022E154EFD}" dt="2024-08-15T07:16:50.538" v="295" actId="6549"/>
          <ac:spMkLst>
            <pc:docMk/>
            <pc:sldMk cId="1408266436" sldId="268"/>
            <ac:spMk id="4" creationId="{CE22EB9C-2F48-4594-E0E8-3C383617D604}"/>
          </ac:spMkLst>
        </pc:spChg>
        <pc:spChg chg="mod">
          <ac:chgData name="Juuti Soile" userId="1c1e507d-e544-44bd-a869-26d516bac8b4" providerId="ADAL" clId="{10639867-A2C4-4926-927B-44022E154EFD}" dt="2024-08-15T07:17:38.567" v="299" actId="14100"/>
          <ac:spMkLst>
            <pc:docMk/>
            <pc:sldMk cId="1408266436" sldId="268"/>
            <ac:spMk id="5" creationId="{DE997956-F0FA-E073-6A0A-7A587797B5F9}"/>
          </ac:spMkLst>
        </pc:spChg>
      </pc:sldChg>
      <pc:sldChg chg="del">
        <pc:chgData name="Juuti Soile" userId="1c1e507d-e544-44bd-a869-26d516bac8b4" providerId="ADAL" clId="{10639867-A2C4-4926-927B-44022E154EFD}" dt="2024-08-15T07:11:28.253" v="116" actId="47"/>
        <pc:sldMkLst>
          <pc:docMk/>
          <pc:sldMk cId="1274673896" sldId="269"/>
        </pc:sldMkLst>
      </pc:sldChg>
      <pc:sldChg chg="del">
        <pc:chgData name="Juuti Soile" userId="1c1e507d-e544-44bd-a869-26d516bac8b4" providerId="ADAL" clId="{10639867-A2C4-4926-927B-44022E154EFD}" dt="2024-08-15T07:16:57.888" v="296" actId="47"/>
        <pc:sldMkLst>
          <pc:docMk/>
          <pc:sldMk cId="1065898253" sldId="271"/>
        </pc:sldMkLst>
      </pc:sldChg>
      <pc:sldChg chg="modSp mod">
        <pc:chgData name="Juuti Soile" userId="1c1e507d-e544-44bd-a869-26d516bac8b4" providerId="ADAL" clId="{10639867-A2C4-4926-927B-44022E154EFD}" dt="2024-08-15T07:20:03.288" v="307" actId="20577"/>
        <pc:sldMkLst>
          <pc:docMk/>
          <pc:sldMk cId="2458081273" sldId="273"/>
        </pc:sldMkLst>
        <pc:spChg chg="mod">
          <ac:chgData name="Juuti Soile" userId="1c1e507d-e544-44bd-a869-26d516bac8b4" providerId="ADAL" clId="{10639867-A2C4-4926-927B-44022E154EFD}" dt="2024-08-15T07:20:03.288" v="307" actId="20577"/>
          <ac:spMkLst>
            <pc:docMk/>
            <pc:sldMk cId="2458081273" sldId="273"/>
            <ac:spMk id="3" creationId="{C8354A9B-4F51-F9BE-E6D2-6F44F19BC187}"/>
          </ac:spMkLst>
        </pc:spChg>
      </pc:sldChg>
      <pc:sldChg chg="modSp mod">
        <pc:chgData name="Juuti Soile" userId="1c1e507d-e544-44bd-a869-26d516bac8b4" providerId="ADAL" clId="{10639867-A2C4-4926-927B-44022E154EFD}" dt="2024-08-15T07:19:25.196" v="306" actId="403"/>
        <pc:sldMkLst>
          <pc:docMk/>
          <pc:sldMk cId="2464612844" sldId="280"/>
        </pc:sldMkLst>
        <pc:spChg chg="mod">
          <ac:chgData name="Juuti Soile" userId="1c1e507d-e544-44bd-a869-26d516bac8b4" providerId="ADAL" clId="{10639867-A2C4-4926-927B-44022E154EFD}" dt="2024-08-15T07:19:25.196" v="306" actId="403"/>
          <ac:spMkLst>
            <pc:docMk/>
            <pc:sldMk cId="2464612844" sldId="280"/>
            <ac:spMk id="3" creationId="{9C139920-71B3-5B21-2204-6488E73C7EFE}"/>
          </ac:spMkLst>
        </pc:spChg>
      </pc:sldChg>
      <pc:sldChg chg="modSp mod">
        <pc:chgData name="Juuti Soile" userId="1c1e507d-e544-44bd-a869-26d516bac8b4" providerId="ADAL" clId="{10639867-A2C4-4926-927B-44022E154EFD}" dt="2024-08-15T07:20:43.171" v="310" actId="14100"/>
        <pc:sldMkLst>
          <pc:docMk/>
          <pc:sldMk cId="189154049" sldId="285"/>
        </pc:sldMkLst>
        <pc:spChg chg="mod">
          <ac:chgData name="Juuti Soile" userId="1c1e507d-e544-44bd-a869-26d516bac8b4" providerId="ADAL" clId="{10639867-A2C4-4926-927B-44022E154EFD}" dt="2024-08-15T07:20:43.171" v="310" actId="14100"/>
          <ac:spMkLst>
            <pc:docMk/>
            <pc:sldMk cId="189154049" sldId="285"/>
            <ac:spMk id="3" creationId="{C8354A9B-4F51-F9BE-E6D2-6F44F19BC187}"/>
          </ac:spMkLst>
        </pc:spChg>
      </pc:sldChg>
      <pc:sldChg chg="modSp mod">
        <pc:chgData name="Juuti Soile" userId="1c1e507d-e544-44bd-a869-26d516bac8b4" providerId="ADAL" clId="{10639867-A2C4-4926-927B-44022E154EFD}" dt="2024-08-15T07:22:27.292" v="313" actId="14100"/>
        <pc:sldMkLst>
          <pc:docMk/>
          <pc:sldMk cId="2250581632" sldId="287"/>
        </pc:sldMkLst>
        <pc:spChg chg="mod">
          <ac:chgData name="Juuti Soile" userId="1c1e507d-e544-44bd-a869-26d516bac8b4" providerId="ADAL" clId="{10639867-A2C4-4926-927B-44022E154EFD}" dt="2024-08-15T07:22:27.292" v="313" actId="14100"/>
          <ac:spMkLst>
            <pc:docMk/>
            <pc:sldMk cId="2250581632" sldId="287"/>
            <ac:spMk id="3" creationId="{C8354A9B-4F51-F9BE-E6D2-6F44F19BC187}"/>
          </ac:spMkLst>
        </pc:spChg>
      </pc:sldChg>
      <pc:sldChg chg="modSp mod">
        <pc:chgData name="Juuti Soile" userId="1c1e507d-e544-44bd-a869-26d516bac8b4" providerId="ADAL" clId="{10639867-A2C4-4926-927B-44022E154EFD}" dt="2024-08-15T07:21:18.418" v="311" actId="14100"/>
        <pc:sldMkLst>
          <pc:docMk/>
          <pc:sldMk cId="2551481965" sldId="289"/>
        </pc:sldMkLst>
        <pc:spChg chg="mod">
          <ac:chgData name="Juuti Soile" userId="1c1e507d-e544-44bd-a869-26d516bac8b4" providerId="ADAL" clId="{10639867-A2C4-4926-927B-44022E154EFD}" dt="2024-08-15T07:21:18.418" v="311" actId="14100"/>
          <ac:spMkLst>
            <pc:docMk/>
            <pc:sldMk cId="2551481965" sldId="289"/>
            <ac:spMk id="3" creationId="{C8354A9B-4F51-F9BE-E6D2-6F44F19BC187}"/>
          </ac:spMkLst>
        </pc:spChg>
      </pc:sldChg>
      <pc:sldChg chg="modSp mod">
        <pc:chgData name="Juuti Soile" userId="1c1e507d-e544-44bd-a869-26d516bac8b4" providerId="ADAL" clId="{10639867-A2C4-4926-927B-44022E154EFD}" dt="2024-08-15T07:21:56.591" v="312" actId="14100"/>
        <pc:sldMkLst>
          <pc:docMk/>
          <pc:sldMk cId="1566930167" sldId="290"/>
        </pc:sldMkLst>
        <pc:spChg chg="mod">
          <ac:chgData name="Juuti Soile" userId="1c1e507d-e544-44bd-a869-26d516bac8b4" providerId="ADAL" clId="{10639867-A2C4-4926-927B-44022E154EFD}" dt="2024-08-15T07:21:56.591" v="312" actId="14100"/>
          <ac:spMkLst>
            <pc:docMk/>
            <pc:sldMk cId="1566930167" sldId="290"/>
            <ac:spMk id="3" creationId="{C8354A9B-4F51-F9BE-E6D2-6F44F19BC187}"/>
          </ac:spMkLst>
        </pc:spChg>
      </pc:sldChg>
      <pc:sldChg chg="modSp mod">
        <pc:chgData name="Juuti Soile" userId="1c1e507d-e544-44bd-a869-26d516bac8b4" providerId="ADAL" clId="{10639867-A2C4-4926-927B-44022E154EFD}" dt="2024-08-15T07:23:13.051" v="314" actId="20577"/>
        <pc:sldMkLst>
          <pc:docMk/>
          <pc:sldMk cId="3011423695" sldId="291"/>
        </pc:sldMkLst>
        <pc:spChg chg="mod">
          <ac:chgData name="Juuti Soile" userId="1c1e507d-e544-44bd-a869-26d516bac8b4" providerId="ADAL" clId="{10639867-A2C4-4926-927B-44022E154EFD}" dt="2024-08-15T07:23:13.051" v="314" actId="20577"/>
          <ac:spMkLst>
            <pc:docMk/>
            <pc:sldMk cId="3011423695" sldId="291"/>
            <ac:spMk id="3" creationId="{C8354A9B-4F51-F9BE-E6D2-6F44F19BC187}"/>
          </ac:spMkLst>
        </pc:spChg>
      </pc:sldChg>
      <pc:sldChg chg="modSp mod">
        <pc:chgData name="Juuti Soile" userId="1c1e507d-e544-44bd-a869-26d516bac8b4" providerId="ADAL" clId="{10639867-A2C4-4926-927B-44022E154EFD}" dt="2024-08-15T06:51:37.044" v="114" actId="20577"/>
        <pc:sldMkLst>
          <pc:docMk/>
          <pc:sldMk cId="175692738" sldId="292"/>
        </pc:sldMkLst>
        <pc:spChg chg="mod">
          <ac:chgData name="Juuti Soile" userId="1c1e507d-e544-44bd-a869-26d516bac8b4" providerId="ADAL" clId="{10639867-A2C4-4926-927B-44022E154EFD}" dt="2024-08-15T06:51:37.044" v="114" actId="20577"/>
          <ac:spMkLst>
            <pc:docMk/>
            <pc:sldMk cId="175692738" sldId="292"/>
            <ac:spMk id="3" creationId="{E19243FC-7C38-8A5A-B592-722C3C2004BC}"/>
          </ac:spMkLst>
        </pc:spChg>
      </pc:sldChg>
      <pc:sldChg chg="delSp modSp mod">
        <pc:chgData name="Juuti Soile" userId="1c1e507d-e544-44bd-a869-26d516bac8b4" providerId="ADAL" clId="{10639867-A2C4-4926-927B-44022E154EFD}" dt="2024-08-15T07:18:21.092" v="303" actId="1076"/>
        <pc:sldMkLst>
          <pc:docMk/>
          <pc:sldMk cId="3082382658" sldId="293"/>
        </pc:sldMkLst>
        <pc:spChg chg="mod">
          <ac:chgData name="Juuti Soile" userId="1c1e507d-e544-44bd-a869-26d516bac8b4" providerId="ADAL" clId="{10639867-A2C4-4926-927B-44022E154EFD}" dt="2024-08-15T07:18:21.092" v="303" actId="1076"/>
          <ac:spMkLst>
            <pc:docMk/>
            <pc:sldMk cId="3082382658" sldId="293"/>
            <ac:spMk id="8" creationId="{B81D908D-4CCD-F47F-3A07-20490DF36773}"/>
          </ac:spMkLst>
        </pc:spChg>
        <pc:spChg chg="del">
          <ac:chgData name="Juuti Soile" userId="1c1e507d-e544-44bd-a869-26d516bac8b4" providerId="ADAL" clId="{10639867-A2C4-4926-927B-44022E154EFD}" dt="2024-08-15T07:17:53.046" v="300" actId="478"/>
          <ac:spMkLst>
            <pc:docMk/>
            <pc:sldMk cId="3082382658" sldId="293"/>
            <ac:spMk id="9" creationId="{86A6A6CB-0937-E2D0-740C-F8D4D53BECAF}"/>
          </ac:spMkLst>
        </pc:spChg>
        <pc:spChg chg="del">
          <ac:chgData name="Juuti Soile" userId="1c1e507d-e544-44bd-a869-26d516bac8b4" providerId="ADAL" clId="{10639867-A2C4-4926-927B-44022E154EFD}" dt="2024-08-15T07:18:11.677" v="302" actId="478"/>
          <ac:spMkLst>
            <pc:docMk/>
            <pc:sldMk cId="3082382658" sldId="293"/>
            <ac:spMk id="12" creationId="{1054A225-5BC2-7612-488A-4385A0765098}"/>
          </ac:spMkLst>
        </pc:spChg>
      </pc:sldChg>
    </pc:docChg>
  </pc:docChgLst>
  <pc:docChgLst>
    <pc:chgData name="Juuti Soile" userId="1c1e507d-e544-44bd-a869-26d516bac8b4" providerId="ADAL" clId="{3C1F9FE0-44CE-46AC-893B-61E857929B8A}"/>
    <pc:docChg chg="custSel modSld">
      <pc:chgData name="Juuti Soile" userId="1c1e507d-e544-44bd-a869-26d516bac8b4" providerId="ADAL" clId="{3C1F9FE0-44CE-46AC-893B-61E857929B8A}" dt="2024-10-09T08:53:23.415" v="9" actId="113"/>
      <pc:docMkLst>
        <pc:docMk/>
      </pc:docMkLst>
      <pc:sldChg chg="delSp modSp mod">
        <pc:chgData name="Juuti Soile" userId="1c1e507d-e544-44bd-a869-26d516bac8b4" providerId="ADAL" clId="{3C1F9FE0-44CE-46AC-893B-61E857929B8A}" dt="2024-10-09T08:52:07.868" v="8" actId="20577"/>
        <pc:sldMkLst>
          <pc:docMk/>
          <pc:sldMk cId="2761019844" sldId="261"/>
        </pc:sldMkLst>
        <pc:spChg chg="mod">
          <ac:chgData name="Juuti Soile" userId="1c1e507d-e544-44bd-a869-26d516bac8b4" providerId="ADAL" clId="{3C1F9FE0-44CE-46AC-893B-61E857929B8A}" dt="2024-10-09T08:52:07.868" v="8" actId="20577"/>
          <ac:spMkLst>
            <pc:docMk/>
            <pc:sldMk cId="2761019844" sldId="261"/>
            <ac:spMk id="3" creationId="{D1C2C82D-3F22-B782-F8AF-C789BD1CC406}"/>
          </ac:spMkLst>
        </pc:spChg>
        <pc:spChg chg="del">
          <ac:chgData name="Juuti Soile" userId="1c1e507d-e544-44bd-a869-26d516bac8b4" providerId="ADAL" clId="{3C1F9FE0-44CE-46AC-893B-61E857929B8A}" dt="2024-10-09T08:51:59.872" v="0" actId="478"/>
          <ac:spMkLst>
            <pc:docMk/>
            <pc:sldMk cId="2761019844" sldId="261"/>
            <ac:spMk id="5" creationId="{51506DA5-4209-22C4-8DEC-DD059BA50309}"/>
          </ac:spMkLst>
        </pc:spChg>
      </pc:sldChg>
      <pc:sldChg chg="modSp mod">
        <pc:chgData name="Juuti Soile" userId="1c1e507d-e544-44bd-a869-26d516bac8b4" providerId="ADAL" clId="{3C1F9FE0-44CE-46AC-893B-61E857929B8A}" dt="2024-10-09T08:53:23.415" v="9" actId="113"/>
        <pc:sldMkLst>
          <pc:docMk/>
          <pc:sldMk cId="3409618020" sldId="282"/>
        </pc:sldMkLst>
        <pc:spChg chg="mod">
          <ac:chgData name="Juuti Soile" userId="1c1e507d-e544-44bd-a869-26d516bac8b4" providerId="ADAL" clId="{3C1F9FE0-44CE-46AC-893B-61E857929B8A}" dt="2024-10-09T08:53:23.415" v="9" actId="113"/>
          <ac:spMkLst>
            <pc:docMk/>
            <pc:sldMk cId="3409618020" sldId="282"/>
            <ac:spMk id="3" creationId="{9C139920-71B3-5B21-2204-6488E73C7EF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2E4B766C-D144-4860-8378-C8AED84E14A7}" type="datetimeFigureOut">
              <a:rPr lang="en-GB" smtClean="0"/>
              <a:t>09/10/2024</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604FF52D-3802-4A03-8323-AE312A03D6DA}" type="slidenum">
              <a:rPr lang="en-GB" smtClean="0"/>
              <a:t>‹#›</a:t>
            </a:fld>
            <a:endParaRPr lang="en-GB"/>
          </a:p>
        </p:txBody>
      </p:sp>
    </p:spTree>
    <p:extLst>
      <p:ext uri="{BB962C8B-B14F-4D97-AF65-F5344CB8AC3E}">
        <p14:creationId xmlns:p14="http://schemas.microsoft.com/office/powerpoint/2010/main" val="42539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pic>
        <p:nvPicPr>
          <p:cNvPr id="7" name="Kuva 6" descr="Kuva, joka sisältää kohteen teksti&#10;&#10;Kuvaus luotu automaattisesti">
            <a:extLst>
              <a:ext uri="{FF2B5EF4-FFF2-40B4-BE49-F238E27FC236}">
                <a16:creationId xmlns:a16="http://schemas.microsoft.com/office/drawing/2014/main" id="{A7E09ED7-A7EB-4523-84D8-096B4A7EB2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7630" y="6005482"/>
            <a:ext cx="2442306" cy="755079"/>
          </a:xfrm>
          <a:prstGeom prst="rect">
            <a:avLst/>
          </a:prstGeom>
        </p:spPr>
      </p:pic>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195C9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solidFill>
                  <a:schemeClr val="bg1"/>
                </a:solidFill>
              </a:defRPr>
            </a:lvl1pPr>
          </a:lstStyle>
          <a:p>
            <a:r>
              <a:rPr lang="fi-FI" noProof="0"/>
              <a:t>Muokkaa ots. perustyyl. napsautt.</a:t>
            </a:r>
          </a:p>
        </p:txBody>
      </p:sp>
      <p:sp>
        <p:nvSpPr>
          <p:cNvPr id="3" name="Text Placeholder 2">
            <a:extLst>
              <a:ext uri="{FF2B5EF4-FFF2-40B4-BE49-F238E27FC236}">
                <a16:creationId xmlns:a16="http://schemas.microsoft.com/office/drawing/2014/main" id="{D7DD99AB-4804-4C60-813F-F39098C3BA1A}"/>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28107BD5-4907-45D0-8AC8-EE00C4E1E83F}"/>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solidFill>
                  <a:schemeClr val="tx1"/>
                </a:solidFill>
              </a:defRPr>
            </a:lvl1pPr>
          </a:lstStyle>
          <a:p>
            <a:r>
              <a:rPr lang="fi-FI" noProof="0"/>
              <a:t>Muokkaa ots. perustyyl. napsautt.</a:t>
            </a:r>
            <a:endParaRPr lang="fi-FI" noProof="0" dirty="0"/>
          </a:p>
        </p:txBody>
      </p:sp>
    </p:spTree>
    <p:extLst>
      <p:ext uri="{BB962C8B-B14F-4D97-AF65-F5344CB8AC3E}">
        <p14:creationId xmlns:p14="http://schemas.microsoft.com/office/powerpoint/2010/main" val="105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17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5126C2F4-CD3E-DE40-B9E4-0D0F09D339C5}"/>
              </a:ext>
            </a:extLst>
          </p:cNvPr>
          <p:cNvSpPr/>
          <p:nvPr userDrawn="1"/>
        </p:nvSpPr>
        <p:spPr>
          <a:xfrm>
            <a:off x="0" y="-1"/>
            <a:ext cx="12192000" cy="5936347"/>
          </a:xfrm>
          <a:prstGeom prst="rect">
            <a:avLst/>
          </a:prstGeom>
          <a:solidFill>
            <a:srgbClr val="195C9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solidFill>
                  <a:schemeClr val="bg1"/>
                </a:solidFill>
              </a:defRPr>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80241"/>
            <a:ext cx="10515600" cy="1033907"/>
          </a:xfrm>
        </p:spPr>
        <p:txBody>
          <a:bodyPr/>
          <a:lstStyle>
            <a:lvl1pPr>
              <a:defRPr sz="2800"/>
            </a:lvl1pPr>
          </a:lstStyle>
          <a:p>
            <a:r>
              <a:rPr lang="fi-FI" noProof="0" dirty="0"/>
              <a:t>Muokkaa </a:t>
            </a:r>
            <a:r>
              <a:rPr lang="fi-FI" noProof="0" dirty="0" err="1"/>
              <a:t>ots</a:t>
            </a:r>
            <a:r>
              <a:rPr lang="fi-FI" noProof="0" dirty="0"/>
              <a:t>. </a:t>
            </a:r>
            <a:r>
              <a:rPr lang="fi-FI" noProof="0" dirty="0" err="1"/>
              <a:t>perustyyl</a:t>
            </a:r>
            <a:r>
              <a:rPr lang="fi-FI" noProof="0" dirty="0"/>
              <a:t>. </a:t>
            </a:r>
            <a:r>
              <a:rPr lang="fi-FI" noProof="0" dirty="0" err="1"/>
              <a:t>napsautt</a:t>
            </a:r>
            <a:r>
              <a:rPr lang="fi-FI" noProof="0" dirty="0"/>
              <a: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500326"/>
            <a:ext cx="10515600" cy="4243526"/>
          </a:xfrm>
        </p:spPr>
        <p:txBody>
          <a:bodyPr/>
          <a:lstStyle>
            <a:lvl1pPr>
              <a:defRPr sz="2000"/>
            </a:lvl1p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pic>
        <p:nvPicPr>
          <p:cNvPr id="5" name="Kuva 4" descr="Kuva, joka sisältää kohteen teksti&#10;&#10;Kuvaus luotu automaattisesti">
            <a:extLst>
              <a:ext uri="{FF2B5EF4-FFF2-40B4-BE49-F238E27FC236}">
                <a16:creationId xmlns:a16="http://schemas.microsoft.com/office/drawing/2014/main" id="{BBB5C24B-3DA0-4AEA-9A30-BF6827407E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86274" y="5948078"/>
            <a:ext cx="2751015" cy="850522"/>
          </a:xfrm>
          <a:prstGeom prst="rect">
            <a:avLst/>
          </a:prstGeom>
        </p:spPr>
      </p:pic>
    </p:spTree>
    <p:extLst>
      <p:ext uri="{BB962C8B-B14F-4D97-AF65-F5344CB8AC3E}">
        <p14:creationId xmlns:p14="http://schemas.microsoft.com/office/powerpoint/2010/main" val="360868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54022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8187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8667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3041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0219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rgbClr val="195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endParaRPr lang="fi-FI" noProof="0" dirty="0"/>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pic>
        <p:nvPicPr>
          <p:cNvPr id="7" name="Kuva 22">
            <a:extLst>
              <a:ext uri="{FF2B5EF4-FFF2-40B4-BE49-F238E27FC236}">
                <a16:creationId xmlns:a16="http://schemas.microsoft.com/office/drawing/2014/main" id="{1C046967-E22F-D446-AAE0-4AE5894A24C0}"/>
              </a:ext>
            </a:extLst>
          </p:cNvPr>
          <p:cNvPicPr>
            <a:picLocks noChangeAspect="1"/>
          </p:cNvPicPr>
          <p:nvPr userDrawn="1"/>
        </p:nvPicPr>
        <p:blipFill>
          <a:blip r:embed="rId16"/>
          <a:stretch>
            <a:fillRect/>
          </a:stretch>
        </p:blipFill>
        <p:spPr>
          <a:xfrm>
            <a:off x="170934" y="6061887"/>
            <a:ext cx="2720547" cy="620421"/>
          </a:xfrm>
          <a:prstGeom prst="rect">
            <a:avLst/>
          </a:prstGeom>
        </p:spPr>
      </p:pic>
      <p:sp>
        <p:nvSpPr>
          <p:cNvPr id="8" name="Tekstiruutu 18">
            <a:extLst>
              <a:ext uri="{FF2B5EF4-FFF2-40B4-BE49-F238E27FC236}">
                <a16:creationId xmlns:a16="http://schemas.microsoft.com/office/drawing/2014/main" id="{3B4F48B9-42BE-EE4B-AECF-066D7BD77D75}"/>
              </a:ext>
            </a:extLst>
          </p:cNvPr>
          <p:cNvSpPr txBox="1"/>
          <p:nvPr userDrawn="1"/>
        </p:nvSpPr>
        <p:spPr>
          <a:xfrm>
            <a:off x="2753497" y="6191420"/>
            <a:ext cx="6685005" cy="369332"/>
          </a:xfrm>
          <a:prstGeom prst="rect">
            <a:avLst/>
          </a:prstGeom>
          <a:noFill/>
        </p:spPr>
        <p:txBody>
          <a:bodyPr wrap="square" rtlCol="0">
            <a:spAutoFit/>
          </a:bodyPr>
          <a:lstStyle/>
          <a:p>
            <a:pPr algn="ctr"/>
            <a:r>
              <a:rPr lang="fi-FI" dirty="0">
                <a:solidFill>
                  <a:schemeClr val="bg1"/>
                </a:solidFill>
                <a:latin typeface="Tahoma" panose="020B0604030504040204" pitchFamily="34" charset="0"/>
                <a:ea typeface="Tahoma" panose="020B0604030504040204" pitchFamily="34" charset="0"/>
                <a:cs typeface="Tahoma" panose="020B0604030504040204" pitchFamily="34" charset="0"/>
              </a:rPr>
              <a:t>Uudistuva ja osaava Suomi 2021–2027 </a:t>
            </a:r>
          </a:p>
        </p:txBody>
      </p:sp>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0" r:id="rId4"/>
    <p:sldLayoutId id="2147483662" r:id="rId5"/>
    <p:sldLayoutId id="2147483664" r:id="rId6"/>
    <p:sldLayoutId id="2147483665" r:id="rId7"/>
    <p:sldLayoutId id="2147483666" r:id="rId8"/>
    <p:sldLayoutId id="2147483668" r:id="rId9"/>
    <p:sldLayoutId id="2147483669" r:id="rId10"/>
    <p:sldLayoutId id="2147483670" r:id="rId11"/>
    <p:sldLayoutId id="2147483651" r:id="rId12"/>
    <p:sldLayoutId id="2147483654" r:id="rId13"/>
    <p:sldLayoutId id="2147483655" r:id="rId14"/>
  </p:sldLayoutIdLst>
  <p:hf sldNum="0" hdr="0" ftr="0" dt="0"/>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eura2021.fi/"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A451395-FBF3-E607-5913-E2360A643462}"/>
              </a:ext>
            </a:extLst>
          </p:cNvPr>
          <p:cNvSpPr>
            <a:spLocks noGrp="1"/>
          </p:cNvSpPr>
          <p:nvPr>
            <p:ph type="ctrTitle"/>
          </p:nvPr>
        </p:nvSpPr>
        <p:spPr/>
        <p:txBody>
          <a:bodyPr/>
          <a:lstStyle/>
          <a:p>
            <a:r>
              <a:rPr lang="fi-FI" sz="4000" dirty="0"/>
              <a:t>EAKR- ja JTF-hankkeiden</a:t>
            </a:r>
            <a:br>
              <a:rPr lang="fi-FI" sz="4000" dirty="0"/>
            </a:br>
            <a:r>
              <a:rPr lang="fi-FI" sz="4000" dirty="0"/>
              <a:t>muutoshakemuksia koskevia</a:t>
            </a:r>
            <a:br>
              <a:rPr lang="fi-FI" sz="4000" dirty="0"/>
            </a:br>
            <a:r>
              <a:rPr lang="fi-FI" sz="4000" dirty="0"/>
              <a:t>ohjeita tuen saajille</a:t>
            </a:r>
          </a:p>
        </p:txBody>
      </p:sp>
      <p:sp>
        <p:nvSpPr>
          <p:cNvPr id="3" name="Alaotsikko 2">
            <a:extLst>
              <a:ext uri="{FF2B5EF4-FFF2-40B4-BE49-F238E27FC236}">
                <a16:creationId xmlns:a16="http://schemas.microsoft.com/office/drawing/2014/main" id="{D1C2C82D-3F22-B782-F8AF-C789BD1CC406}"/>
              </a:ext>
            </a:extLst>
          </p:cNvPr>
          <p:cNvSpPr>
            <a:spLocks noGrp="1"/>
          </p:cNvSpPr>
          <p:nvPr>
            <p:ph type="subTitle" idx="1"/>
          </p:nvPr>
        </p:nvSpPr>
        <p:spPr/>
        <p:txBody>
          <a:bodyPr/>
          <a:lstStyle/>
          <a:p>
            <a:r>
              <a:rPr lang="fi-FI" sz="2000" dirty="0"/>
              <a:t> elokuu 2024</a:t>
            </a:r>
          </a:p>
          <a:p>
            <a:endParaRPr lang="fi-FI" sz="2000" dirty="0"/>
          </a:p>
          <a:p>
            <a:endParaRPr lang="fi-FI" sz="2000" dirty="0"/>
          </a:p>
          <a:p>
            <a:r>
              <a:rPr lang="fi-FI" sz="2000" dirty="0"/>
              <a:t>Pohjois-Savon liitto</a:t>
            </a:r>
          </a:p>
        </p:txBody>
      </p:sp>
    </p:spTree>
    <p:extLst>
      <p:ext uri="{BB962C8B-B14F-4D97-AF65-F5344CB8AC3E}">
        <p14:creationId xmlns:p14="http://schemas.microsoft.com/office/powerpoint/2010/main" val="2761019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C0BD59-32F9-2B33-D9CD-BA4E014EF9BF}"/>
              </a:ext>
            </a:extLst>
          </p:cNvPr>
          <p:cNvSpPr>
            <a:spLocks noGrp="1"/>
          </p:cNvSpPr>
          <p:nvPr>
            <p:ph type="title"/>
          </p:nvPr>
        </p:nvSpPr>
        <p:spPr/>
        <p:txBody>
          <a:bodyPr/>
          <a:lstStyle/>
          <a:p>
            <a:r>
              <a:rPr lang="fi-FI" dirty="0"/>
              <a:t>Palkkojen yksikkökustannusmalli (tuntitaksa): Muutokset</a:t>
            </a:r>
          </a:p>
        </p:txBody>
      </p:sp>
      <p:sp>
        <p:nvSpPr>
          <p:cNvPr id="3" name="Sisällön paikkamerkki 2">
            <a:extLst>
              <a:ext uri="{FF2B5EF4-FFF2-40B4-BE49-F238E27FC236}">
                <a16:creationId xmlns:a16="http://schemas.microsoft.com/office/drawing/2014/main" id="{F11FA458-5E0D-2940-2F27-45416A5D00AE}"/>
              </a:ext>
            </a:extLst>
          </p:cNvPr>
          <p:cNvSpPr>
            <a:spLocks noGrp="1"/>
          </p:cNvSpPr>
          <p:nvPr>
            <p:ph idx="1"/>
          </p:nvPr>
        </p:nvSpPr>
        <p:spPr/>
        <p:txBody>
          <a:bodyPr/>
          <a:lstStyle/>
          <a:p>
            <a:r>
              <a:rPr lang="fi-FI" dirty="0"/>
              <a:t>Muutoshakemuksella voi lisätä uuden tehtävän tai poistaa olemassa olevan tehtävän</a:t>
            </a:r>
          </a:p>
          <a:p>
            <a:pPr lvl="1"/>
            <a:r>
              <a:rPr lang="fi-FI" sz="1800" dirty="0"/>
              <a:t>Vain tukipäätöksessä määritellyille tehtäville voidaan hankkeelta maksaa palkkaa.</a:t>
            </a:r>
          </a:p>
          <a:p>
            <a:pPr lvl="1"/>
            <a:r>
              <a:rPr lang="fi-FI" sz="1800" dirty="0"/>
              <a:t>Kahden eri henkilön palkkakuluja ei voi raportoida samalle tehtävänimikkeelle </a:t>
            </a:r>
            <a:r>
              <a:rPr lang="fi-FI" sz="1800" b="1" dirty="0"/>
              <a:t>samanaikaisesti.</a:t>
            </a:r>
          </a:p>
          <a:p>
            <a:pPr lvl="2"/>
            <a:r>
              <a:rPr lang="fi-FI" sz="1800" dirty="0"/>
              <a:t>Kaksi eri henkilöä voi hoitaa samaa tehtävää peräkkäin.</a:t>
            </a:r>
            <a:endParaRPr lang="fi-FI" dirty="0"/>
          </a:p>
          <a:p>
            <a:r>
              <a:rPr lang="fi-FI" dirty="0"/>
              <a:t>Osa-aikaisen työntekijän työaikaosuutta (%) voi muuttaa tulevan ajan osalta (muutoshakemuksen vireilletulon jälkeiselle ajalle)</a:t>
            </a:r>
          </a:p>
          <a:p>
            <a:pPr lvl="1"/>
            <a:r>
              <a:rPr lang="fi-FI" sz="1800" dirty="0"/>
              <a:t>Muutoksissa tulee huomioida tehtävien minimityöaikaosuutta koskevat rajoitukset:</a:t>
            </a:r>
          </a:p>
          <a:p>
            <a:pPr lvl="2"/>
            <a:r>
              <a:rPr lang="fi-FI" sz="1600" dirty="0"/>
              <a:t>Jokaisen tehtävänimikkeen osalta työaikaosuuden tulee olla vähintään 20 % vuotuisesta kokonaistyöaikaosuutta vastaavasta työajasta</a:t>
            </a:r>
          </a:p>
          <a:p>
            <a:pPr lvl="3"/>
            <a:r>
              <a:rPr lang="fi-FI" sz="1600" dirty="0"/>
              <a:t>10-19,9 % työaikaosuudet hyväksytään vain erityisestä perustelusta. </a:t>
            </a:r>
          </a:p>
          <a:p>
            <a:pPr lvl="4"/>
            <a:r>
              <a:rPr lang="fi-FI" sz="1600" dirty="0"/>
              <a:t>Perustelut tulee lähtökohtaisesti olla laadullisia esim. hankkeessa tarvittava erityisosaaminen </a:t>
            </a:r>
          </a:p>
          <a:p>
            <a:pPr lvl="3"/>
            <a:r>
              <a:rPr lang="fi-FI" sz="1600" dirty="0"/>
              <a:t>Alle 10 % työaikaosuudet kohdennetaan </a:t>
            </a:r>
            <a:r>
              <a:rPr lang="fi-FI" sz="1600" dirty="0" err="1"/>
              <a:t>flat</a:t>
            </a:r>
            <a:r>
              <a:rPr lang="fi-FI" sz="1600" dirty="0"/>
              <a:t> </a:t>
            </a:r>
            <a:r>
              <a:rPr lang="fi-FI" sz="1600" dirty="0" err="1"/>
              <a:t>rateen</a:t>
            </a:r>
            <a:endParaRPr lang="fi-FI" sz="1600" dirty="0"/>
          </a:p>
          <a:p>
            <a:pPr lvl="2"/>
            <a:r>
              <a:rPr lang="fi-FI" sz="1600" b="1" dirty="0"/>
              <a:t>Poikkeuksena jatkoaika: </a:t>
            </a:r>
            <a:r>
              <a:rPr lang="fi-FI" sz="1600" dirty="0"/>
              <a:t>Jatkoaika ei vaikuta palkkakustannusten hyväksyttävyyteen, vaikka työaikaprosentit muuttuisivat pienemmäksi jatkoajasta johtuen</a:t>
            </a:r>
          </a:p>
          <a:p>
            <a:pPr lvl="2"/>
            <a:endParaRPr lang="fi-FI" dirty="0"/>
          </a:p>
          <a:p>
            <a:endParaRPr lang="fi-FI" dirty="0"/>
          </a:p>
          <a:p>
            <a:endParaRPr lang="fi-FI" dirty="0"/>
          </a:p>
        </p:txBody>
      </p:sp>
    </p:spTree>
    <p:extLst>
      <p:ext uri="{BB962C8B-B14F-4D97-AF65-F5344CB8AC3E}">
        <p14:creationId xmlns:p14="http://schemas.microsoft.com/office/powerpoint/2010/main" val="1484692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C0BD59-32F9-2B33-D9CD-BA4E014EF9BF}"/>
              </a:ext>
            </a:extLst>
          </p:cNvPr>
          <p:cNvSpPr>
            <a:spLocks noGrp="1"/>
          </p:cNvSpPr>
          <p:nvPr>
            <p:ph type="title"/>
          </p:nvPr>
        </p:nvSpPr>
        <p:spPr/>
        <p:txBody>
          <a:bodyPr/>
          <a:lstStyle/>
          <a:p>
            <a:r>
              <a:rPr lang="fi-FI" dirty="0"/>
              <a:t>Palkkojen yksikkökustannusmalli (tuntitaksa): Muutokset</a:t>
            </a:r>
          </a:p>
        </p:txBody>
      </p:sp>
      <p:sp>
        <p:nvSpPr>
          <p:cNvPr id="3" name="Sisällön paikkamerkki 2">
            <a:extLst>
              <a:ext uri="{FF2B5EF4-FFF2-40B4-BE49-F238E27FC236}">
                <a16:creationId xmlns:a16="http://schemas.microsoft.com/office/drawing/2014/main" id="{F11FA458-5E0D-2940-2F27-45416A5D00AE}"/>
              </a:ext>
            </a:extLst>
          </p:cNvPr>
          <p:cNvSpPr>
            <a:spLocks noGrp="1"/>
          </p:cNvSpPr>
          <p:nvPr>
            <p:ph idx="1"/>
          </p:nvPr>
        </p:nvSpPr>
        <p:spPr>
          <a:xfrm>
            <a:off x="838199" y="1500326"/>
            <a:ext cx="10658383" cy="4243526"/>
          </a:xfrm>
        </p:spPr>
        <p:txBody>
          <a:bodyPr/>
          <a:lstStyle/>
          <a:p>
            <a:r>
              <a:rPr lang="fi-FI" dirty="0"/>
              <a:t>Palkkojen yksikkökustannus muuttuu yli 10 % tukipäätöksessä vahvistetusta määrästä</a:t>
            </a:r>
          </a:p>
          <a:p>
            <a:pPr lvl="1"/>
            <a:r>
              <a:rPr lang="fi-FI" sz="1800" dirty="0"/>
              <a:t>Yksikkökustannusta voidaan muuttaa vain perustellusta syystä rahoittajan harkinnan mukaisesti</a:t>
            </a:r>
          </a:p>
          <a:p>
            <a:pPr lvl="1"/>
            <a:r>
              <a:rPr lang="fi-FI" sz="1800" dirty="0"/>
              <a:t>Muutos bruttotyövoimakustannusten taustalaskennassa enemmän kuin 10 %</a:t>
            </a:r>
          </a:p>
          <a:p>
            <a:pPr lvl="1"/>
            <a:r>
              <a:rPr lang="fi-FI" sz="1800" b="1" dirty="0"/>
              <a:t>Perusteltu syy = esim. muutos tehtävän sisällössä tai tehtävänkuvauksessa </a:t>
            </a:r>
          </a:p>
          <a:p>
            <a:pPr lvl="2"/>
            <a:r>
              <a:rPr lang="fi-FI" sz="1800" dirty="0"/>
              <a:t>Hankehenkilön vaihtuminen ”kovapalkkaisempaan” ei ole riittävä peruste</a:t>
            </a:r>
          </a:p>
          <a:p>
            <a:pPr lvl="2"/>
            <a:r>
              <a:rPr lang="fi-FI" sz="1800" dirty="0"/>
              <a:t>Tuntihinta on määritelty tehtävän vaativuuden mukaan, ei henkilön mukaan</a:t>
            </a:r>
          </a:p>
          <a:p>
            <a:pPr lvl="1"/>
            <a:r>
              <a:rPr lang="fi-FI" sz="1800" dirty="0"/>
              <a:t>Hankkeen kokonaiskustannukset eivät voi nousta – hankkeelle ei myönnetä lisärahoitusta</a:t>
            </a:r>
          </a:p>
          <a:p>
            <a:pPr lvl="1"/>
            <a:r>
              <a:rPr lang="fi-FI" sz="1800" dirty="0"/>
              <a:t>Mahdollinen tuntihinnan tarkastus on voimassa aikaisintaan muutoshakemuksen vireille tulosta alkaen</a:t>
            </a:r>
          </a:p>
          <a:p>
            <a:endParaRPr lang="fi-FI" dirty="0"/>
          </a:p>
        </p:txBody>
      </p:sp>
    </p:spTree>
    <p:extLst>
      <p:ext uri="{BB962C8B-B14F-4D97-AF65-F5344CB8AC3E}">
        <p14:creationId xmlns:p14="http://schemas.microsoft.com/office/powerpoint/2010/main" val="3389418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BAA770-6D0F-8097-5D05-86D3874CDB43}"/>
              </a:ext>
            </a:extLst>
          </p:cNvPr>
          <p:cNvSpPr>
            <a:spLocks noGrp="1"/>
          </p:cNvSpPr>
          <p:nvPr>
            <p:ph type="title"/>
          </p:nvPr>
        </p:nvSpPr>
        <p:spPr/>
        <p:txBody>
          <a:bodyPr/>
          <a:lstStyle/>
          <a:p>
            <a:r>
              <a:rPr lang="fi-FI" dirty="0"/>
              <a:t>Palkkojen yksikkökustannusmalli (tuntitaksa): Tuntien siirto seuraavalle toimintavuodelle</a:t>
            </a:r>
          </a:p>
        </p:txBody>
      </p:sp>
      <p:sp>
        <p:nvSpPr>
          <p:cNvPr id="3" name="Sisällön paikkamerkki 2">
            <a:extLst>
              <a:ext uri="{FF2B5EF4-FFF2-40B4-BE49-F238E27FC236}">
                <a16:creationId xmlns:a16="http://schemas.microsoft.com/office/drawing/2014/main" id="{9F1D97F6-D630-C318-9E50-06C71F777D35}"/>
              </a:ext>
            </a:extLst>
          </p:cNvPr>
          <p:cNvSpPr>
            <a:spLocks noGrp="1"/>
          </p:cNvSpPr>
          <p:nvPr>
            <p:ph idx="1"/>
          </p:nvPr>
        </p:nvSpPr>
        <p:spPr>
          <a:xfrm>
            <a:off x="838200" y="1393793"/>
            <a:ext cx="10515600" cy="4243526"/>
          </a:xfrm>
        </p:spPr>
        <p:txBody>
          <a:bodyPr/>
          <a:lstStyle/>
          <a:p>
            <a:r>
              <a:rPr lang="fi-FI" dirty="0"/>
              <a:t>Tuntimääriä voi siirtää seuraaville vuosille perustelluista syistä muutoshakemus ja –päätösprosessin kautta</a:t>
            </a:r>
          </a:p>
          <a:p>
            <a:r>
              <a:rPr lang="fi-FI" dirty="0"/>
              <a:t>Tunteja ei voi siirtää siten, että ne seuraavina vuosina ylittäisivät toimintavuosikohtaiset rajan (1720 t)</a:t>
            </a:r>
          </a:p>
          <a:p>
            <a:r>
              <a:rPr lang="fi-FI" dirty="0"/>
              <a:t>Vain osa-aikaisten osalta seuraavien vuosien osa-aikaisuusprosenttia ja siten tuntimäärää on mahdollista korottaa muutoshakemuksella/päätöksellä.</a:t>
            </a:r>
          </a:p>
          <a:p>
            <a:r>
              <a:rPr lang="fi-FI" dirty="0"/>
              <a:t>EURA2021 seuraa toimintavuosikohtaisen tuntimäärän kertymistä tuen maksamista koskevassa hakemuksessa ja estää sen ylittymisen.</a:t>
            </a:r>
          </a:p>
          <a:p>
            <a:pPr lvl="1"/>
            <a:r>
              <a:rPr lang="fi-FI" sz="1800" dirty="0"/>
              <a:t>Tukea ei siten voida maksaa yli 1720 t/v  </a:t>
            </a:r>
          </a:p>
        </p:txBody>
      </p:sp>
    </p:spTree>
    <p:extLst>
      <p:ext uri="{BB962C8B-B14F-4D97-AF65-F5344CB8AC3E}">
        <p14:creationId xmlns:p14="http://schemas.microsoft.com/office/powerpoint/2010/main" val="217589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BAA770-6D0F-8097-5D05-86D3874CDB43}"/>
              </a:ext>
            </a:extLst>
          </p:cNvPr>
          <p:cNvSpPr>
            <a:spLocks noGrp="1"/>
          </p:cNvSpPr>
          <p:nvPr>
            <p:ph type="title"/>
          </p:nvPr>
        </p:nvSpPr>
        <p:spPr/>
        <p:txBody>
          <a:bodyPr/>
          <a:lstStyle/>
          <a:p>
            <a:r>
              <a:rPr lang="fi-FI" dirty="0"/>
              <a:t>Palkkojen yksikkökustannusmalli (tuntitaksa): </a:t>
            </a:r>
            <a:br>
              <a:rPr lang="fi-FI" dirty="0"/>
            </a:br>
            <a:r>
              <a:rPr lang="fi-FI" dirty="0"/>
              <a:t>Tuntien siirto seuraavalle toimintavuodelle</a:t>
            </a:r>
          </a:p>
        </p:txBody>
      </p:sp>
      <p:sp>
        <p:nvSpPr>
          <p:cNvPr id="3" name="Sisällön paikkamerkki 2">
            <a:extLst>
              <a:ext uri="{FF2B5EF4-FFF2-40B4-BE49-F238E27FC236}">
                <a16:creationId xmlns:a16="http://schemas.microsoft.com/office/drawing/2014/main" id="{9F1D97F6-D630-C318-9E50-06C71F777D35}"/>
              </a:ext>
            </a:extLst>
          </p:cNvPr>
          <p:cNvSpPr>
            <a:spLocks noGrp="1"/>
          </p:cNvSpPr>
          <p:nvPr>
            <p:ph idx="1"/>
          </p:nvPr>
        </p:nvSpPr>
        <p:spPr>
          <a:xfrm>
            <a:off x="838200" y="1393793"/>
            <a:ext cx="10515600" cy="4243526"/>
          </a:xfrm>
        </p:spPr>
        <p:txBody>
          <a:bodyPr/>
          <a:lstStyle/>
          <a:p>
            <a:endParaRPr lang="fi-FI" sz="1800" dirty="0"/>
          </a:p>
          <a:p>
            <a:r>
              <a:rPr lang="fi-FI" sz="1800" dirty="0"/>
              <a:t>Jos </a:t>
            </a:r>
            <a:r>
              <a:rPr lang="fi-FI" sz="1800" b="1" dirty="0"/>
              <a:t>muutoksia halutaan kuluvan toimintavuoden palkkakustannuksiin</a:t>
            </a:r>
            <a:r>
              <a:rPr lang="fi-FI" sz="1800" dirty="0"/>
              <a:t>, muutos tulee hakea ko. toimintavuoden aikana. Muuttuneesta hankkeesta kustannukset ovat hyväksyttäviä aikaisintaan muutoshakemuksen </a:t>
            </a:r>
            <a:r>
              <a:rPr lang="fi-FI" sz="1800" b="1" dirty="0"/>
              <a:t>vireille tulosta alkaen </a:t>
            </a:r>
            <a:r>
              <a:rPr lang="fi-FI" sz="1800" dirty="0"/>
              <a:t>(kun se on jätetty EURA2021:een).</a:t>
            </a:r>
          </a:p>
          <a:p>
            <a:r>
              <a:rPr lang="fi-FI" sz="1800" dirty="0"/>
              <a:t>Kun toimintavuodelta ylijääneitä tunteja on </a:t>
            </a:r>
            <a:r>
              <a:rPr lang="fi-FI" sz="1800" b="1" dirty="0"/>
              <a:t>tarve siirtää</a:t>
            </a:r>
            <a:r>
              <a:rPr lang="fi-FI" sz="1800" dirty="0"/>
              <a:t> </a:t>
            </a:r>
            <a:r>
              <a:rPr lang="fi-FI" sz="1800" b="1" dirty="0"/>
              <a:t>seuraavalle toimintavuodelle</a:t>
            </a:r>
            <a:r>
              <a:rPr lang="fi-FI" sz="1800" dirty="0"/>
              <a:t>, muutoshakemus tulee jättää </a:t>
            </a:r>
            <a:r>
              <a:rPr lang="fi-FI" sz="1800" b="1" dirty="0"/>
              <a:t>viimeistään seuraavan toimintavuoden ensimmäisenä päivänä </a:t>
            </a:r>
          </a:p>
          <a:p>
            <a:r>
              <a:rPr lang="fi-FI" sz="1800" dirty="0"/>
              <a:t>Tapauskohtaisesti harkiten voidaan kuitenkin ottaa käsittelyyn myös tämän jälkeen jätetty muutoshakemus, jos hakemuksessa esitetään riittävät </a:t>
            </a:r>
            <a:r>
              <a:rPr lang="fi-FI" sz="1800" b="1" dirty="0"/>
              <a:t>perustelut</a:t>
            </a:r>
            <a:r>
              <a:rPr lang="fi-FI" sz="1800" dirty="0"/>
              <a:t> sille, että muutos voitaisiin hyväksyä viivästyneenä.</a:t>
            </a:r>
          </a:p>
          <a:p>
            <a:pPr lvl="1"/>
            <a:r>
              <a:rPr lang="fi-FI" sz="1800" dirty="0"/>
              <a:t>Ehdoton takaraja viivästyneen muutoshakemuksen käsittelylle on </a:t>
            </a:r>
            <a:br>
              <a:rPr lang="fi-FI" sz="1800" dirty="0"/>
            </a:br>
            <a:r>
              <a:rPr lang="fi-FI" sz="1800" b="1" dirty="0"/>
              <a:t>2 kk edellisen toimintavuoden päättymisestä.</a:t>
            </a:r>
          </a:p>
          <a:p>
            <a:pPr lvl="1"/>
            <a:endParaRPr lang="fi-FI" dirty="0"/>
          </a:p>
          <a:p>
            <a:pPr lvl="1"/>
            <a:r>
              <a:rPr lang="fi-FI" sz="1400" dirty="0" err="1"/>
              <a:t>Esim</a:t>
            </a:r>
            <a:r>
              <a:rPr lang="fi-FI" sz="1400" dirty="0"/>
              <a:t>: 1.toimintavuosi 1.9.2022-31.8.2023. </a:t>
            </a:r>
            <a:br>
              <a:rPr lang="fi-FI" sz="1400" dirty="0"/>
            </a:br>
            <a:r>
              <a:rPr lang="fi-FI" sz="1400" dirty="0"/>
              <a:t>Muutoshakemus tuntien siirtämiseksi seuraavalle toimintavuodelle tulee tehdä 1.9.2023 mennessä, </a:t>
            </a:r>
            <a:br>
              <a:rPr lang="fi-FI" sz="1400" dirty="0"/>
            </a:br>
            <a:r>
              <a:rPr lang="fi-FI" sz="1400" dirty="0"/>
              <a:t>mutta ehdottomasti viimeistään 31.10.2023 (perustellen riittävän huolellisesti viivästyminen).</a:t>
            </a:r>
          </a:p>
        </p:txBody>
      </p:sp>
      <p:sp>
        <p:nvSpPr>
          <p:cNvPr id="4" name="Tekstiruutu 3">
            <a:extLst>
              <a:ext uri="{FF2B5EF4-FFF2-40B4-BE49-F238E27FC236}">
                <a16:creationId xmlns:a16="http://schemas.microsoft.com/office/drawing/2014/main" id="{CE22EB9C-2F48-4594-E0E8-3C383617D604}"/>
              </a:ext>
            </a:extLst>
          </p:cNvPr>
          <p:cNvSpPr txBox="1"/>
          <p:nvPr/>
        </p:nvSpPr>
        <p:spPr>
          <a:xfrm>
            <a:off x="1171851" y="5873115"/>
            <a:ext cx="8185211" cy="492443"/>
          </a:xfrm>
          <a:prstGeom prst="rect">
            <a:avLst/>
          </a:prstGeom>
          <a:solidFill>
            <a:schemeClr val="bg1"/>
          </a:solidFill>
        </p:spPr>
        <p:txBody>
          <a:bodyPr wrap="square" lIns="0" tIns="0" rIns="0" bIns="0" rtlCol="0">
            <a:spAutoFit/>
          </a:bodyPr>
          <a:lstStyle/>
          <a:p>
            <a:pPr algn="l"/>
            <a:endParaRPr lang="fi-FI" sz="1600" b="1" dirty="0">
              <a:solidFill>
                <a:srgbClr val="FF0000"/>
              </a:solidFill>
            </a:endParaRPr>
          </a:p>
          <a:p>
            <a:pPr algn="l"/>
            <a:r>
              <a:rPr lang="fi-FI" sz="1600" b="1" dirty="0">
                <a:solidFill>
                  <a:srgbClr val="FF0000"/>
                </a:solidFill>
              </a:rPr>
              <a:t>  </a:t>
            </a:r>
          </a:p>
        </p:txBody>
      </p:sp>
      <p:sp>
        <p:nvSpPr>
          <p:cNvPr id="5" name="Suorakulmio 4">
            <a:extLst>
              <a:ext uri="{FF2B5EF4-FFF2-40B4-BE49-F238E27FC236}">
                <a16:creationId xmlns:a16="http://schemas.microsoft.com/office/drawing/2014/main" id="{DE997956-F0FA-E073-6A0A-7A587797B5F9}"/>
              </a:ext>
            </a:extLst>
          </p:cNvPr>
          <p:cNvSpPr/>
          <p:nvPr/>
        </p:nvSpPr>
        <p:spPr>
          <a:xfrm>
            <a:off x="710214" y="1496291"/>
            <a:ext cx="10706470" cy="3510714"/>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408266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5A84AA-C5BE-0CDE-35E8-2F66BB91ED79}"/>
              </a:ext>
            </a:extLst>
          </p:cNvPr>
          <p:cNvSpPr>
            <a:spLocks noGrp="1"/>
          </p:cNvSpPr>
          <p:nvPr>
            <p:ph type="title"/>
          </p:nvPr>
        </p:nvSpPr>
        <p:spPr/>
        <p:txBody>
          <a:bodyPr/>
          <a:lstStyle/>
          <a:p>
            <a:r>
              <a:rPr lang="fi-FI" dirty="0"/>
              <a:t>Palkkojen yksikkökustannusmalli (tuntitaksa): Tuntien siirto seuraavalle toimintavuodelle: Esimerkki</a:t>
            </a:r>
          </a:p>
        </p:txBody>
      </p:sp>
      <p:sp>
        <p:nvSpPr>
          <p:cNvPr id="6" name="Tekstiruutu 5">
            <a:extLst>
              <a:ext uri="{FF2B5EF4-FFF2-40B4-BE49-F238E27FC236}">
                <a16:creationId xmlns:a16="http://schemas.microsoft.com/office/drawing/2014/main" id="{1CFF0F92-5252-B4E1-7E79-F7A57D6F03B2}"/>
              </a:ext>
            </a:extLst>
          </p:cNvPr>
          <p:cNvSpPr txBox="1"/>
          <p:nvPr/>
        </p:nvSpPr>
        <p:spPr>
          <a:xfrm>
            <a:off x="3380251" y="2432548"/>
            <a:ext cx="5007006" cy="3200876"/>
          </a:xfrm>
          <a:prstGeom prst="rect">
            <a:avLst/>
          </a:prstGeom>
          <a:noFill/>
          <a:ln w="25400">
            <a:solidFill>
              <a:schemeClr val="tx1"/>
            </a:solidFill>
          </a:ln>
        </p:spPr>
        <p:txBody>
          <a:bodyPr wrap="square">
            <a:spAutoFit/>
          </a:bodyPr>
          <a:lstStyle/>
          <a:p>
            <a:pPr lvl="1"/>
            <a:r>
              <a:rPr lang="fi-FI" sz="1600" b="1" u="sng" dirty="0"/>
              <a:t>Hankeen toteutusaika on </a:t>
            </a:r>
            <a:br>
              <a:rPr lang="fi-FI" sz="1600" b="1" u="sng" dirty="0"/>
            </a:br>
            <a:r>
              <a:rPr lang="fi-FI" sz="1600" b="1" u="sng" dirty="0"/>
              <a:t>1.9.2022-31.5.2025</a:t>
            </a:r>
          </a:p>
          <a:p>
            <a:pPr lvl="1"/>
            <a:endParaRPr lang="fi-FI" sz="1600" b="1" u="sng" dirty="0"/>
          </a:p>
          <a:p>
            <a:pPr lvl="1"/>
            <a:endParaRPr lang="fi-FI" sz="1600" b="1" u="sng" dirty="0"/>
          </a:p>
          <a:p>
            <a:pPr lvl="1"/>
            <a:r>
              <a:rPr lang="fi-FI" sz="1600" b="1" dirty="0"/>
              <a:t>1.toimintavuosi 1.9.2022-31.8.2023</a:t>
            </a:r>
          </a:p>
          <a:p>
            <a:pPr lvl="1"/>
            <a:endParaRPr lang="fi-FI" sz="1600" b="1" dirty="0"/>
          </a:p>
          <a:p>
            <a:pPr lvl="1"/>
            <a:endParaRPr lang="fi-FI" sz="1600" b="1" dirty="0"/>
          </a:p>
          <a:p>
            <a:pPr lvl="1"/>
            <a:endParaRPr lang="fi-FI" sz="1600" b="1" dirty="0"/>
          </a:p>
          <a:p>
            <a:pPr lvl="1"/>
            <a:endParaRPr lang="fi-FI" sz="1600" b="1" dirty="0"/>
          </a:p>
          <a:p>
            <a:pPr lvl="1"/>
            <a:r>
              <a:rPr lang="fi-FI" sz="1600" b="1" dirty="0"/>
              <a:t>2.toimintavuosi 1.9.2023-31.8.2024</a:t>
            </a:r>
          </a:p>
          <a:p>
            <a:pPr lvl="1"/>
            <a:endParaRPr lang="fi-FI" sz="1400" b="1" dirty="0"/>
          </a:p>
          <a:p>
            <a:pPr lvl="1"/>
            <a:endParaRPr lang="fi-FI" sz="1400" b="1" dirty="0"/>
          </a:p>
          <a:p>
            <a:pPr lvl="1"/>
            <a:r>
              <a:rPr lang="fi-FI" sz="1600" b="1" dirty="0"/>
              <a:t>3. Toimintavuosi 1.9.2024-31.5.2025</a:t>
            </a:r>
          </a:p>
        </p:txBody>
      </p:sp>
      <p:sp>
        <p:nvSpPr>
          <p:cNvPr id="8" name="Tekstiruutu 7">
            <a:extLst>
              <a:ext uri="{FF2B5EF4-FFF2-40B4-BE49-F238E27FC236}">
                <a16:creationId xmlns:a16="http://schemas.microsoft.com/office/drawing/2014/main" id="{B81D908D-4CCD-F47F-3A07-20490DF36773}"/>
              </a:ext>
            </a:extLst>
          </p:cNvPr>
          <p:cNvSpPr txBox="1"/>
          <p:nvPr/>
        </p:nvSpPr>
        <p:spPr>
          <a:xfrm>
            <a:off x="620199" y="3141894"/>
            <a:ext cx="2261448" cy="1938992"/>
          </a:xfrm>
          <a:prstGeom prst="rect">
            <a:avLst/>
          </a:prstGeom>
          <a:noFill/>
        </p:spPr>
        <p:txBody>
          <a:bodyPr wrap="square" lIns="0" tIns="0" rIns="0" bIns="0" rtlCol="0">
            <a:spAutoFit/>
          </a:bodyPr>
          <a:lstStyle/>
          <a:p>
            <a:pPr algn="l"/>
            <a:endParaRPr lang="fi-FI" sz="1400" b="1" dirty="0"/>
          </a:p>
          <a:p>
            <a:pPr algn="l"/>
            <a:r>
              <a:rPr lang="fi-FI" sz="1400" dirty="0"/>
              <a:t>Muutoshakemus tulee tehdä 1.9.2023 mennessä. </a:t>
            </a:r>
          </a:p>
          <a:p>
            <a:pPr algn="l"/>
            <a:r>
              <a:rPr lang="fi-FI" sz="1400" dirty="0"/>
              <a:t>Mutta ehdottomasti viimeistään 31.10.2023 (perustellen huolellisesti viivästyminen)</a:t>
            </a:r>
          </a:p>
          <a:p>
            <a:pPr algn="l"/>
            <a:endParaRPr lang="fi-FI" sz="1400" dirty="0"/>
          </a:p>
          <a:p>
            <a:pPr algn="l"/>
            <a:endParaRPr lang="fi-FI" sz="1400" dirty="0"/>
          </a:p>
        </p:txBody>
      </p:sp>
      <p:sp>
        <p:nvSpPr>
          <p:cNvPr id="10" name="Suorakulmio 9">
            <a:extLst>
              <a:ext uri="{FF2B5EF4-FFF2-40B4-BE49-F238E27FC236}">
                <a16:creationId xmlns:a16="http://schemas.microsoft.com/office/drawing/2014/main" id="{FE9FDBA9-A52F-17A6-C4F3-1A1845A80AC6}"/>
              </a:ext>
            </a:extLst>
          </p:cNvPr>
          <p:cNvSpPr/>
          <p:nvPr/>
        </p:nvSpPr>
        <p:spPr>
          <a:xfrm>
            <a:off x="3270649" y="1295122"/>
            <a:ext cx="5116608" cy="83657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t>Tarve siirtää tunteja 1. toimintavuodelta 2.toimintavuodelle</a:t>
            </a:r>
          </a:p>
        </p:txBody>
      </p:sp>
      <p:sp>
        <p:nvSpPr>
          <p:cNvPr id="11" name="Nuoli: Kaareva oikealle 10">
            <a:extLst>
              <a:ext uri="{FF2B5EF4-FFF2-40B4-BE49-F238E27FC236}">
                <a16:creationId xmlns:a16="http://schemas.microsoft.com/office/drawing/2014/main" id="{14A3CDC7-F86B-2D78-AC18-B08B92FEE5DB}"/>
              </a:ext>
            </a:extLst>
          </p:cNvPr>
          <p:cNvSpPr/>
          <p:nvPr/>
        </p:nvSpPr>
        <p:spPr>
          <a:xfrm>
            <a:off x="2616646" y="3450101"/>
            <a:ext cx="1082076" cy="1630785"/>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spTree>
    <p:extLst>
      <p:ext uri="{BB962C8B-B14F-4D97-AF65-F5344CB8AC3E}">
        <p14:creationId xmlns:p14="http://schemas.microsoft.com/office/powerpoint/2010/main" val="3082382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D71267-B3C0-B0CF-B8D0-FB487F425327}"/>
              </a:ext>
            </a:extLst>
          </p:cNvPr>
          <p:cNvSpPr>
            <a:spLocks noGrp="1"/>
          </p:cNvSpPr>
          <p:nvPr>
            <p:ph type="title"/>
          </p:nvPr>
        </p:nvSpPr>
        <p:spPr/>
        <p:txBody>
          <a:bodyPr/>
          <a:lstStyle/>
          <a:p>
            <a:r>
              <a:rPr lang="fi-FI" dirty="0"/>
              <a:t>Palkkojen yksikkökustannusmalli (tuntitaksa): Muutokset</a:t>
            </a:r>
          </a:p>
        </p:txBody>
      </p:sp>
      <p:sp>
        <p:nvSpPr>
          <p:cNvPr id="3" name="Sisällön paikkamerkki 2">
            <a:extLst>
              <a:ext uri="{FF2B5EF4-FFF2-40B4-BE49-F238E27FC236}">
                <a16:creationId xmlns:a16="http://schemas.microsoft.com/office/drawing/2014/main" id="{75F3D105-57B5-360A-9483-03F87D36B196}"/>
              </a:ext>
            </a:extLst>
          </p:cNvPr>
          <p:cNvSpPr>
            <a:spLocks noGrp="1"/>
          </p:cNvSpPr>
          <p:nvPr>
            <p:ph idx="1"/>
          </p:nvPr>
        </p:nvSpPr>
        <p:spPr/>
        <p:txBody>
          <a:bodyPr/>
          <a:lstStyle/>
          <a:p>
            <a:r>
              <a:rPr lang="fi-FI" dirty="0"/>
              <a:t>Päättyneiltä toimintavuosilta käyttämättä jääneitä tunteja on siten mahdollista siirtää tuleville toimintavuosille perustellen siirron syy. Tällöinkin tulee huomioida, </a:t>
            </a:r>
            <a:br>
              <a:rPr lang="fi-FI" dirty="0"/>
            </a:br>
            <a:r>
              <a:rPr lang="fi-FI" b="1" dirty="0"/>
              <a:t>ettei tehtäväkohtainen toimintavuosittainen enimmäistuntimäärä ylity.</a:t>
            </a:r>
            <a:r>
              <a:rPr lang="fi-FI" dirty="0"/>
              <a:t> </a:t>
            </a:r>
          </a:p>
          <a:p>
            <a:pPr lvl="1"/>
            <a:r>
              <a:rPr lang="fi-FI" sz="1800" dirty="0"/>
              <a:t>Kokoaikaisilla 1720 h</a:t>
            </a:r>
          </a:p>
          <a:p>
            <a:pPr lvl="1"/>
            <a:r>
              <a:rPr lang="fi-FI" sz="1800" dirty="0"/>
              <a:t>Osa-aikaisilla hyväksytyn prosentin mukaan kokoaikaisen työaikaosuudesta</a:t>
            </a:r>
            <a:br>
              <a:rPr lang="fi-FI" dirty="0"/>
            </a:br>
            <a:endParaRPr lang="fi-FI" dirty="0"/>
          </a:p>
          <a:p>
            <a:r>
              <a:rPr lang="fi-FI" dirty="0"/>
              <a:t>Hankkeelle voi hakea myös jatkoaikaa </a:t>
            </a:r>
          </a:p>
          <a:p>
            <a:endParaRPr lang="fi-FI" dirty="0"/>
          </a:p>
          <a:p>
            <a:r>
              <a:rPr lang="fi-FI" dirty="0"/>
              <a:t>Tuntien lisääminen jo päättyneille toimintavuosille ei ole mahdollista, mikäli muutoshakemusta tähän liittyen ei ole toimitettu kyseisen toimintavuoden aikana.</a:t>
            </a:r>
          </a:p>
          <a:p>
            <a:endParaRPr lang="fi-FI" dirty="0"/>
          </a:p>
        </p:txBody>
      </p:sp>
    </p:spTree>
    <p:extLst>
      <p:ext uri="{BB962C8B-B14F-4D97-AF65-F5344CB8AC3E}">
        <p14:creationId xmlns:p14="http://schemas.microsoft.com/office/powerpoint/2010/main" val="954577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0A930F-496A-BC9C-DFCB-58A6EBBA7A2C}"/>
              </a:ext>
            </a:extLst>
          </p:cNvPr>
          <p:cNvSpPr>
            <a:spLocks noGrp="1"/>
          </p:cNvSpPr>
          <p:nvPr>
            <p:ph type="title"/>
          </p:nvPr>
        </p:nvSpPr>
        <p:spPr/>
        <p:txBody>
          <a:bodyPr/>
          <a:lstStyle/>
          <a:p>
            <a:r>
              <a:rPr lang="fi-FI" dirty="0"/>
              <a:t>Seuraa työtuntien toteutumista toimintavuositasolla</a:t>
            </a:r>
          </a:p>
        </p:txBody>
      </p:sp>
      <p:sp>
        <p:nvSpPr>
          <p:cNvPr id="3" name="Sisällön paikkamerkki 2">
            <a:extLst>
              <a:ext uri="{FF2B5EF4-FFF2-40B4-BE49-F238E27FC236}">
                <a16:creationId xmlns:a16="http://schemas.microsoft.com/office/drawing/2014/main" id="{446CD0AF-FF9A-62AA-0210-960239CA0113}"/>
              </a:ext>
            </a:extLst>
          </p:cNvPr>
          <p:cNvSpPr>
            <a:spLocks noGrp="1"/>
          </p:cNvSpPr>
          <p:nvPr>
            <p:ph idx="1"/>
          </p:nvPr>
        </p:nvSpPr>
        <p:spPr/>
        <p:txBody>
          <a:bodyPr/>
          <a:lstStyle/>
          <a:p>
            <a:pPr marL="0" indent="0">
              <a:buNone/>
            </a:pPr>
            <a:r>
              <a:rPr lang="fi-FI" dirty="0"/>
              <a:t>Jos hankkeessa on palkkakustannuksia</a:t>
            </a:r>
          </a:p>
          <a:p>
            <a:r>
              <a:rPr lang="fi-FI" dirty="0"/>
              <a:t>Tuen saajan tulee seurata työtuntien toteutumista toimintavuositasolla ja tarkastaa ennen kuin kunkin toimintavuoden päättymistä, että työtunnit toteutuvat suunnitelman mukaisessa aikataulussa</a:t>
            </a:r>
          </a:p>
          <a:p>
            <a:r>
              <a:rPr lang="fi-FI" dirty="0"/>
              <a:t>Mikäli poikkeamia suunnitelmasta ilmenee, on syytä olla yhteydessä rahoittajaan hyvissä ajoin ennen toimintavuoden päättymistä muutoshakemuksen tarpeellisuuden arvioimiseksi </a:t>
            </a:r>
          </a:p>
        </p:txBody>
      </p:sp>
    </p:spTree>
    <p:extLst>
      <p:ext uri="{BB962C8B-B14F-4D97-AF65-F5344CB8AC3E}">
        <p14:creationId xmlns:p14="http://schemas.microsoft.com/office/powerpoint/2010/main" val="3415553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679271-02C4-3616-6827-A77131A31991}"/>
              </a:ext>
            </a:extLst>
          </p:cNvPr>
          <p:cNvSpPr>
            <a:spLocks noGrp="1"/>
          </p:cNvSpPr>
          <p:nvPr>
            <p:ph type="ctrTitle"/>
          </p:nvPr>
        </p:nvSpPr>
        <p:spPr/>
        <p:txBody>
          <a:bodyPr/>
          <a:lstStyle/>
          <a:p>
            <a:r>
              <a:rPr lang="fi-FI" dirty="0"/>
              <a:t>EURA 2021</a:t>
            </a:r>
          </a:p>
        </p:txBody>
      </p:sp>
    </p:spTree>
    <p:extLst>
      <p:ext uri="{BB962C8B-B14F-4D97-AF65-F5344CB8AC3E}">
        <p14:creationId xmlns:p14="http://schemas.microsoft.com/office/powerpoint/2010/main" val="336123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B2C3B2-1F92-F76E-3BCC-B340AEBA5EC0}"/>
              </a:ext>
            </a:extLst>
          </p:cNvPr>
          <p:cNvSpPr>
            <a:spLocks noGrp="1"/>
          </p:cNvSpPr>
          <p:nvPr>
            <p:ph type="title"/>
          </p:nvPr>
        </p:nvSpPr>
        <p:spPr/>
        <p:txBody>
          <a:bodyPr/>
          <a:lstStyle/>
          <a:p>
            <a:r>
              <a:rPr lang="fi-FI" dirty="0"/>
              <a:t>Muutoshakemus EURA2021:ssa</a:t>
            </a:r>
          </a:p>
        </p:txBody>
      </p:sp>
      <p:sp>
        <p:nvSpPr>
          <p:cNvPr id="3" name="Sisällön paikkamerkki 2">
            <a:extLst>
              <a:ext uri="{FF2B5EF4-FFF2-40B4-BE49-F238E27FC236}">
                <a16:creationId xmlns:a16="http://schemas.microsoft.com/office/drawing/2014/main" id="{9C139920-71B3-5B21-2204-6488E73C7EFE}"/>
              </a:ext>
            </a:extLst>
          </p:cNvPr>
          <p:cNvSpPr>
            <a:spLocks noGrp="1"/>
          </p:cNvSpPr>
          <p:nvPr>
            <p:ph idx="1"/>
          </p:nvPr>
        </p:nvSpPr>
        <p:spPr/>
        <p:txBody>
          <a:bodyPr/>
          <a:lstStyle/>
          <a:p>
            <a:r>
              <a:rPr lang="fi-FI" dirty="0"/>
              <a:t>EURA2021:n käyttöohje löytyy sivun oikeasta alareunasta: </a:t>
            </a:r>
            <a:r>
              <a:rPr lang="fi-FI" dirty="0">
                <a:hlinkClick r:id="rId2"/>
              </a:rPr>
              <a:t>https://eura2021.fi/</a:t>
            </a:r>
            <a:endParaRPr lang="fi-FI" dirty="0"/>
          </a:p>
          <a:p>
            <a:r>
              <a:rPr lang="fi-FI" dirty="0"/>
              <a:t>EURA laskee useat kentät automaattisesti</a:t>
            </a:r>
          </a:p>
          <a:p>
            <a:r>
              <a:rPr lang="fi-FI" dirty="0"/>
              <a:t>Kuvaa tarvittava muutos ’Muutoshakemuksen perustelut’ –kentässä </a:t>
            </a:r>
            <a:br>
              <a:rPr lang="fi-FI" dirty="0"/>
            </a:br>
            <a:r>
              <a:rPr lang="fi-FI" b="1" dirty="0"/>
              <a:t>SELKEÄSTI JA RIITTÄVÄN TARKASTI</a:t>
            </a:r>
            <a:r>
              <a:rPr lang="fi-FI" dirty="0"/>
              <a:t>: </a:t>
            </a:r>
            <a:br>
              <a:rPr lang="fi-FI" dirty="0"/>
            </a:br>
            <a:r>
              <a:rPr lang="fi-FI" dirty="0"/>
              <a:t>Mihin haet muutosta ja mitkä ovat </a:t>
            </a:r>
            <a:r>
              <a:rPr lang="fi-FI" sz="2400" b="1" u="sng" dirty="0"/>
              <a:t>perusteet</a:t>
            </a:r>
            <a:r>
              <a:rPr lang="fi-FI" dirty="0"/>
              <a:t> muutostarpeelle.</a:t>
            </a:r>
          </a:p>
          <a:p>
            <a:endParaRPr lang="fi-FI" dirty="0"/>
          </a:p>
        </p:txBody>
      </p:sp>
    </p:spTree>
    <p:extLst>
      <p:ext uri="{BB962C8B-B14F-4D97-AF65-F5344CB8AC3E}">
        <p14:creationId xmlns:p14="http://schemas.microsoft.com/office/powerpoint/2010/main" val="2464612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B2C3B2-1F92-F76E-3BCC-B340AEBA5EC0}"/>
              </a:ext>
            </a:extLst>
          </p:cNvPr>
          <p:cNvSpPr>
            <a:spLocks noGrp="1"/>
          </p:cNvSpPr>
          <p:nvPr>
            <p:ph type="title"/>
          </p:nvPr>
        </p:nvSpPr>
        <p:spPr/>
        <p:txBody>
          <a:bodyPr/>
          <a:lstStyle/>
          <a:p>
            <a:r>
              <a:rPr lang="fi-FI" dirty="0"/>
              <a:t>Tehtävänkuvan muuttaminen EURA2021:ssa</a:t>
            </a:r>
          </a:p>
        </p:txBody>
      </p:sp>
      <p:sp>
        <p:nvSpPr>
          <p:cNvPr id="3" name="Sisällön paikkamerkki 2">
            <a:extLst>
              <a:ext uri="{FF2B5EF4-FFF2-40B4-BE49-F238E27FC236}">
                <a16:creationId xmlns:a16="http://schemas.microsoft.com/office/drawing/2014/main" id="{9C139920-71B3-5B21-2204-6488E73C7EFE}"/>
              </a:ext>
            </a:extLst>
          </p:cNvPr>
          <p:cNvSpPr>
            <a:spLocks noGrp="1"/>
          </p:cNvSpPr>
          <p:nvPr>
            <p:ph idx="1"/>
          </p:nvPr>
        </p:nvSpPr>
        <p:spPr>
          <a:xfrm>
            <a:off x="838200" y="1500326"/>
            <a:ext cx="4229911" cy="4243526"/>
          </a:xfrm>
        </p:spPr>
        <p:txBody>
          <a:bodyPr/>
          <a:lstStyle/>
          <a:p>
            <a:pPr marL="0" indent="0">
              <a:buNone/>
            </a:pPr>
            <a:r>
              <a:rPr lang="fi-FI" dirty="0"/>
              <a:t>Jos tarvitsee muuttaa nykyistä tehtävänkuvaa</a:t>
            </a:r>
          </a:p>
          <a:p>
            <a:pPr marL="457200" indent="-457200">
              <a:buFont typeface="+mj-lt"/>
              <a:buAutoNum type="arabicPeriod"/>
            </a:pPr>
            <a:r>
              <a:rPr lang="fi-FI" sz="1800" dirty="0"/>
              <a:t>Päätetään nykyinen tehtävänkuva muuttamalla arvioitua lopetuspäivää halutulla tavalla</a:t>
            </a:r>
          </a:p>
          <a:p>
            <a:pPr marL="457200" indent="-457200">
              <a:buFont typeface="+mj-lt"/>
              <a:buAutoNum type="arabicPeriod"/>
            </a:pPr>
            <a:r>
              <a:rPr lang="fi-FI" sz="1800" dirty="0"/>
              <a:t>Tehdään uusi tehtävänkuva – käytä eriävää nimikettä, esimerkiksi lisää aakkosia perään</a:t>
            </a:r>
          </a:p>
          <a:p>
            <a:pPr marL="457200" indent="-457200">
              <a:buFont typeface="+mj-lt"/>
              <a:buAutoNum type="arabicPeriod"/>
            </a:pPr>
            <a:r>
              <a:rPr lang="fi-FI" sz="1800" dirty="0"/>
              <a:t>Linkitetään tehtävänkuva vanhaan, jos kyseessä ei ole täysin uusi tehtävänkuva  </a:t>
            </a:r>
          </a:p>
          <a:p>
            <a:pPr marL="457200" indent="-457200">
              <a:buFont typeface="+mj-lt"/>
              <a:buAutoNum type="arabicPeriod"/>
            </a:pPr>
            <a:endParaRPr lang="fi-FI" dirty="0"/>
          </a:p>
          <a:p>
            <a:pPr marL="0" indent="0">
              <a:buNone/>
            </a:pPr>
            <a:endParaRPr lang="fi-FI" dirty="0"/>
          </a:p>
          <a:p>
            <a:endParaRPr lang="fi-FI" dirty="0"/>
          </a:p>
        </p:txBody>
      </p:sp>
      <p:pic>
        <p:nvPicPr>
          <p:cNvPr id="5" name="Kuva 4" descr="Kuva, joka sisältää kohteen teksti, kuvakaappaus, Verkkosivusto, ohjelmisto&#10;&#10;Kuvaus luotu automaattisesti">
            <a:extLst>
              <a:ext uri="{FF2B5EF4-FFF2-40B4-BE49-F238E27FC236}">
                <a16:creationId xmlns:a16="http://schemas.microsoft.com/office/drawing/2014/main" id="{8C29A253-6D9F-0960-1958-E7D9872749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8111" y="2610678"/>
            <a:ext cx="7051445" cy="3306381"/>
          </a:xfrm>
          <a:prstGeom prst="rect">
            <a:avLst/>
          </a:prstGeom>
        </p:spPr>
      </p:pic>
      <p:sp>
        <p:nvSpPr>
          <p:cNvPr id="6" name="Tekstiruutu 5">
            <a:extLst>
              <a:ext uri="{FF2B5EF4-FFF2-40B4-BE49-F238E27FC236}">
                <a16:creationId xmlns:a16="http://schemas.microsoft.com/office/drawing/2014/main" id="{C40ED9C2-1F23-4BCC-FD2B-FB0C3BF7B980}"/>
              </a:ext>
            </a:extLst>
          </p:cNvPr>
          <p:cNvSpPr txBox="1"/>
          <p:nvPr/>
        </p:nvSpPr>
        <p:spPr>
          <a:xfrm>
            <a:off x="7036342" y="2487567"/>
            <a:ext cx="4389219" cy="246221"/>
          </a:xfrm>
          <a:prstGeom prst="rect">
            <a:avLst/>
          </a:prstGeom>
          <a:noFill/>
        </p:spPr>
        <p:txBody>
          <a:bodyPr wrap="square" lIns="0" tIns="0" rIns="0" bIns="0" rtlCol="0">
            <a:spAutoFit/>
          </a:bodyPr>
          <a:lstStyle/>
          <a:p>
            <a:pPr algn="l"/>
            <a:r>
              <a:rPr lang="fi-FI" sz="1600" i="1" dirty="0"/>
              <a:t>Tehtävänkuvan linkittäminen EURA2021ssa:</a:t>
            </a:r>
          </a:p>
        </p:txBody>
      </p:sp>
    </p:spTree>
    <p:extLst>
      <p:ext uri="{BB962C8B-B14F-4D97-AF65-F5344CB8AC3E}">
        <p14:creationId xmlns:p14="http://schemas.microsoft.com/office/powerpoint/2010/main" val="247454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B79AE9-F91A-58D1-C917-E22496FBA3B3}"/>
              </a:ext>
            </a:extLst>
          </p:cNvPr>
          <p:cNvSpPr>
            <a:spLocks noGrp="1"/>
          </p:cNvSpPr>
          <p:nvPr>
            <p:ph type="title"/>
          </p:nvPr>
        </p:nvSpPr>
        <p:spPr/>
        <p:txBody>
          <a:bodyPr/>
          <a:lstStyle/>
          <a:p>
            <a:r>
              <a:rPr lang="fi-FI" dirty="0"/>
              <a:t>Johdanto </a:t>
            </a:r>
          </a:p>
        </p:txBody>
      </p:sp>
      <p:sp>
        <p:nvSpPr>
          <p:cNvPr id="3" name="Sisällön paikkamerkki 2">
            <a:extLst>
              <a:ext uri="{FF2B5EF4-FFF2-40B4-BE49-F238E27FC236}">
                <a16:creationId xmlns:a16="http://schemas.microsoft.com/office/drawing/2014/main" id="{E19243FC-7C38-8A5A-B592-722C3C2004BC}"/>
              </a:ext>
            </a:extLst>
          </p:cNvPr>
          <p:cNvSpPr>
            <a:spLocks noGrp="1"/>
          </p:cNvSpPr>
          <p:nvPr>
            <p:ph idx="1"/>
          </p:nvPr>
        </p:nvSpPr>
        <p:spPr>
          <a:xfrm>
            <a:off x="749422" y="1307237"/>
            <a:ext cx="11031245" cy="4243526"/>
          </a:xfrm>
        </p:spPr>
        <p:txBody>
          <a:bodyPr/>
          <a:lstStyle/>
          <a:p>
            <a:r>
              <a:rPr lang="fi-FI" dirty="0"/>
              <a:t>Diasarjassa on annettu ohjeita käynnissä oleville EAKR- ja JTF-hankkeille muutoshakemusten tekemistä varten.</a:t>
            </a:r>
          </a:p>
          <a:p>
            <a:pPr lvl="1"/>
            <a:endParaRPr lang="fi-FI" dirty="0"/>
          </a:p>
          <a:p>
            <a:r>
              <a:rPr lang="fi-FI" dirty="0"/>
              <a:t>Diasarjan lopussa on kysymys-vastaus osio. Niistä voi löytyä vastauksia askarruttaviin kysymyksiin.</a:t>
            </a:r>
          </a:p>
        </p:txBody>
      </p:sp>
    </p:spTree>
    <p:extLst>
      <p:ext uri="{BB962C8B-B14F-4D97-AF65-F5344CB8AC3E}">
        <p14:creationId xmlns:p14="http://schemas.microsoft.com/office/powerpoint/2010/main" val="175692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B2C3B2-1F92-F76E-3BCC-B340AEBA5EC0}"/>
              </a:ext>
            </a:extLst>
          </p:cNvPr>
          <p:cNvSpPr>
            <a:spLocks noGrp="1"/>
          </p:cNvSpPr>
          <p:nvPr>
            <p:ph type="title"/>
          </p:nvPr>
        </p:nvSpPr>
        <p:spPr/>
        <p:txBody>
          <a:bodyPr/>
          <a:lstStyle/>
          <a:p>
            <a:r>
              <a:rPr lang="fi-FI" dirty="0"/>
              <a:t>Tehtävänkuvan muuttaminen EURA2021:ssa</a:t>
            </a:r>
          </a:p>
        </p:txBody>
      </p:sp>
      <p:sp>
        <p:nvSpPr>
          <p:cNvPr id="3" name="Sisällön paikkamerkki 2">
            <a:extLst>
              <a:ext uri="{FF2B5EF4-FFF2-40B4-BE49-F238E27FC236}">
                <a16:creationId xmlns:a16="http://schemas.microsoft.com/office/drawing/2014/main" id="{9C139920-71B3-5B21-2204-6488E73C7EFE}"/>
              </a:ext>
            </a:extLst>
          </p:cNvPr>
          <p:cNvSpPr>
            <a:spLocks noGrp="1"/>
          </p:cNvSpPr>
          <p:nvPr>
            <p:ph idx="1"/>
          </p:nvPr>
        </p:nvSpPr>
        <p:spPr>
          <a:xfrm>
            <a:off x="838198" y="1500326"/>
            <a:ext cx="10241133" cy="4243526"/>
          </a:xfrm>
        </p:spPr>
        <p:txBody>
          <a:bodyPr/>
          <a:lstStyle/>
          <a:p>
            <a:r>
              <a:rPr lang="fi-FI" dirty="0"/>
              <a:t>Tehtävänkuvassa </a:t>
            </a:r>
            <a:r>
              <a:rPr lang="fi-FI" b="1" dirty="0"/>
              <a:t>voi muuttaa esim. prosenttia ja tuntimääriä</a:t>
            </a:r>
            <a:r>
              <a:rPr lang="fi-FI" dirty="0"/>
              <a:t> (yksikkökustannusmalli)</a:t>
            </a:r>
          </a:p>
          <a:p>
            <a:r>
              <a:rPr lang="fi-FI" dirty="0"/>
              <a:t>Uudelle tehtävänkuvalla voi esim. nostaa työaikaosuutta (%), jotta tunteja voi nostaa</a:t>
            </a:r>
          </a:p>
          <a:p>
            <a:r>
              <a:rPr lang="fi-FI" dirty="0"/>
              <a:t>Voi muuttaa tuntihinnan laskennan perusteita</a:t>
            </a:r>
            <a:br>
              <a:rPr lang="fi-FI" dirty="0"/>
            </a:br>
            <a:endParaRPr lang="fi-FI" dirty="0"/>
          </a:p>
          <a:p>
            <a:r>
              <a:rPr lang="fi-FI" dirty="0" err="1"/>
              <a:t>Huom</a:t>
            </a:r>
            <a:r>
              <a:rPr lang="fi-FI" dirty="0"/>
              <a:t>! Alle 10 % korotuksia tuntihintaan ei voi tehdä  </a:t>
            </a:r>
          </a:p>
          <a:p>
            <a:pPr marL="0" indent="0">
              <a:buNone/>
            </a:pPr>
            <a:endParaRPr lang="fi-FI" dirty="0"/>
          </a:p>
          <a:p>
            <a:endParaRPr lang="fi-FI" dirty="0"/>
          </a:p>
        </p:txBody>
      </p:sp>
    </p:spTree>
    <p:extLst>
      <p:ext uri="{BB962C8B-B14F-4D97-AF65-F5344CB8AC3E}">
        <p14:creationId xmlns:p14="http://schemas.microsoft.com/office/powerpoint/2010/main" val="3409618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679271-02C4-3616-6827-A77131A31991}"/>
              </a:ext>
            </a:extLst>
          </p:cNvPr>
          <p:cNvSpPr>
            <a:spLocks noGrp="1"/>
          </p:cNvSpPr>
          <p:nvPr>
            <p:ph type="ctrTitle"/>
          </p:nvPr>
        </p:nvSpPr>
        <p:spPr>
          <a:xfrm>
            <a:off x="792000" y="692594"/>
            <a:ext cx="4694400" cy="4784662"/>
          </a:xfrm>
        </p:spPr>
        <p:txBody>
          <a:bodyPr anchor="ctr">
            <a:normAutofit/>
          </a:bodyPr>
          <a:lstStyle/>
          <a:p>
            <a:r>
              <a:rPr lang="fi-FI" dirty="0"/>
              <a:t>Kysymyksiä ja vastauksia</a:t>
            </a:r>
            <a:br>
              <a:rPr lang="fi-FI" dirty="0"/>
            </a:br>
            <a:br>
              <a:rPr lang="fi-FI" dirty="0"/>
            </a:br>
            <a:r>
              <a:rPr lang="fi-FI" dirty="0"/>
              <a:t>Q&amp;A</a:t>
            </a:r>
          </a:p>
        </p:txBody>
      </p:sp>
      <p:pic>
        <p:nvPicPr>
          <p:cNvPr id="4" name="Kuva 3" descr="Kuva, joka sisältää kohteen animaatio, Grafiikka, muotoilu, kuvitus&#10;&#10;Kuvaus luotu automaattisesti">
            <a:extLst>
              <a:ext uri="{FF2B5EF4-FFF2-40B4-BE49-F238E27FC236}">
                <a16:creationId xmlns:a16="http://schemas.microsoft.com/office/drawing/2014/main" id="{AB98CD6B-4A0B-95FB-49B2-4B1ECFB81A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7847" y="1"/>
            <a:ext cx="5892304" cy="5892304"/>
          </a:xfrm>
          <a:prstGeom prst="rect">
            <a:avLst/>
          </a:prstGeom>
          <a:noFill/>
        </p:spPr>
      </p:pic>
    </p:spTree>
    <p:extLst>
      <p:ext uri="{BB962C8B-B14F-4D97-AF65-F5344CB8AC3E}">
        <p14:creationId xmlns:p14="http://schemas.microsoft.com/office/powerpoint/2010/main" val="1410183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239697"/>
            <a:ext cx="10515600" cy="5504155"/>
          </a:xfrm>
        </p:spPr>
        <p:txBody>
          <a:bodyPr/>
          <a:lstStyle/>
          <a:p>
            <a:r>
              <a:rPr lang="fi-FI" sz="1600" b="1" dirty="0"/>
              <a:t>Kysymys: Voiko indikaattoritavoitteisiin tehdä muutoksia?</a:t>
            </a:r>
          </a:p>
          <a:p>
            <a:pPr lvl="1"/>
            <a:r>
              <a:rPr lang="fi-FI" sz="1600" dirty="0"/>
              <a:t>Vastaus: Voi, jos niille on perustellut syyt.</a:t>
            </a:r>
          </a:p>
          <a:p>
            <a:endParaRPr lang="fi-FI" sz="1600" dirty="0"/>
          </a:p>
          <a:p>
            <a:r>
              <a:rPr lang="fi-FI" sz="1600" b="1" dirty="0"/>
              <a:t>Kysymys: Voiko työaika mennä muutospäätöksen myötä myös alle 10 %:n?</a:t>
            </a:r>
          </a:p>
          <a:p>
            <a:pPr lvl="1"/>
            <a:r>
              <a:rPr lang="fi-FI" sz="1600" dirty="0"/>
              <a:t>Vastaus: Muutospäätöksellä ei voi hyväksyä sellaista, mitä ei voisi hyväksyä normaalissakaan hankepäätöksessä. Poikkeuksena jatkoaika: Jatkoaika ei vaikuta palkkakustannusten hyväksyttävyyteen, vaikka työaikaprosentit muuttuisivat pienemmäksi jatkoajasta johtuen</a:t>
            </a:r>
          </a:p>
          <a:p>
            <a:pPr lvl="1"/>
            <a:endParaRPr lang="fi-FI" sz="1600" dirty="0"/>
          </a:p>
          <a:p>
            <a:r>
              <a:rPr lang="fi-FI" sz="1600" b="1" dirty="0"/>
              <a:t>Kysymys: Miten tulee toimia, jos muutoshakemusta tekemättä jääneiden tuntien siirtämisestä ei ole jätetty ennen toimintavuoden päättymistä, onko tekemättömiä tunteja mahdollista siirtää seuraavalle toimintavuodelle?</a:t>
            </a:r>
          </a:p>
          <a:p>
            <a:pPr lvl="1"/>
            <a:r>
              <a:rPr lang="fi-FI" sz="1600" dirty="0"/>
              <a:t>Vastaus: Katso aiemmat diat ”Palkkojen yksikkökustannusmalli (tuntitaksa): Tuntien siirto seuraavalle toimintavuodelle” </a:t>
            </a:r>
          </a:p>
          <a:p>
            <a:pPr lvl="1"/>
            <a:endParaRPr lang="fi-FI" sz="1600" dirty="0"/>
          </a:p>
          <a:p>
            <a:r>
              <a:rPr lang="fi-FI" sz="1600" b="1" dirty="0"/>
              <a:t>Kysymys: Jos tehtävänkuvan aloitus on merkitty 2 kk ennen hankkeen 1.toimintavuoden päättymistä, niin voiko ko. tehtävän tunteja tehdä jo ennen aloituspäivää, jolloin ehtisi varmemmin tekemään tunnit 1. toimintavuoden aikana?</a:t>
            </a:r>
          </a:p>
          <a:p>
            <a:pPr lvl="1"/>
            <a:r>
              <a:rPr lang="fi-FI" sz="1600" dirty="0"/>
              <a:t>Vastaus: Henkilön aloitusajankohta on arvio, joten tämä on sallittua, kunhan työtunnit kohdistuvat oikealle toimintavuodelle.</a:t>
            </a:r>
          </a:p>
          <a:p>
            <a:endParaRPr lang="fi-FI" sz="1600" dirty="0"/>
          </a:p>
        </p:txBody>
      </p:sp>
    </p:spTree>
    <p:extLst>
      <p:ext uri="{BB962C8B-B14F-4D97-AF65-F5344CB8AC3E}">
        <p14:creationId xmlns:p14="http://schemas.microsoft.com/office/powerpoint/2010/main" val="245808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674255"/>
            <a:ext cx="10515600" cy="5069597"/>
          </a:xfrm>
        </p:spPr>
        <p:txBody>
          <a:bodyPr/>
          <a:lstStyle/>
          <a:p>
            <a:r>
              <a:rPr lang="fi-FI" sz="1600" b="1" dirty="0"/>
              <a:t>Kysymys: Jos hankesuunnitelmassa on hyväksytty amk-opetushenkilö hanketyöntekijäksi ja todellisuudessa tuleekin muu henkilö, eli sivukuluprosentti nousee. Voiko muutoshakemuksella hyväksyä ko. palkkakustannusten, ja samalla hankkeen kokonaiskustannusten nousun, vaikkei tuo nousu olisi 10 % palkkakustannusten noususta?</a:t>
            </a:r>
          </a:p>
          <a:p>
            <a:pPr lvl="1"/>
            <a:r>
              <a:rPr lang="fi-FI" sz="1600" dirty="0"/>
              <a:t>Vastaus: Hankkeelle ei myönnetä lisärahoitusta. Palkkakustannusten nousu tulee kohdentaa </a:t>
            </a:r>
            <a:r>
              <a:rPr lang="fi-FI" sz="1600" dirty="0" err="1"/>
              <a:t>flat</a:t>
            </a:r>
            <a:r>
              <a:rPr lang="fi-FI" sz="1600" dirty="0"/>
              <a:t> </a:t>
            </a:r>
            <a:r>
              <a:rPr lang="fi-FI" sz="1600" dirty="0" err="1"/>
              <a:t>rate</a:t>
            </a:r>
            <a:r>
              <a:rPr lang="fi-FI" sz="1600" dirty="0"/>
              <a:t> osuuteen.</a:t>
            </a:r>
          </a:p>
          <a:p>
            <a:pPr lvl="1"/>
            <a:endParaRPr lang="fi-FI" sz="1600" dirty="0"/>
          </a:p>
          <a:p>
            <a:r>
              <a:rPr lang="fi-FI" sz="1600" b="1" dirty="0"/>
              <a:t>Kysymys: Voisiko EURA2021-hakemuslomaketta muokata siten, että työtunnit ilmoitettaisiin jo hakuvaiheessa toimintavuosittain, eikä kalenterivuosittain?</a:t>
            </a:r>
          </a:p>
          <a:p>
            <a:pPr lvl="1"/>
            <a:r>
              <a:rPr lang="fi-FI" sz="1600" dirty="0"/>
              <a:t>Vastaus / TEM: Tämä ei valitettavasti ole mahdollista. Hankehakemuksessa on kuitenkin toimintavuosikohtainen laskentasääntö kalenterivuosien sisällä, vaikka luvut eivät toimintavuosittain näy</a:t>
            </a:r>
            <a:endParaRPr lang="fi-FI" sz="1600" b="1" dirty="0"/>
          </a:p>
        </p:txBody>
      </p:sp>
    </p:spTree>
    <p:extLst>
      <p:ext uri="{BB962C8B-B14F-4D97-AF65-F5344CB8AC3E}">
        <p14:creationId xmlns:p14="http://schemas.microsoft.com/office/powerpoint/2010/main" val="189154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248575"/>
            <a:ext cx="10515600" cy="5504155"/>
          </a:xfrm>
        </p:spPr>
        <p:txBody>
          <a:bodyPr/>
          <a:lstStyle/>
          <a:p>
            <a:r>
              <a:rPr lang="fi-FI" sz="1600" b="1" dirty="0"/>
              <a:t>Kysymys: AMK-opetushenkilömerkintä maksatusvaiheessa: Hankepäätökseltä puuttuu merkintä AMK-opetushenkilöstä, mutta tehtävää hoitaa AMK-opetushenkilö. Sivukuluprosentti on siten laskettu tehtävälle liian suureksi. Vaatiiko muutosta?</a:t>
            </a:r>
          </a:p>
          <a:p>
            <a:pPr lvl="1"/>
            <a:r>
              <a:rPr lang="fi-FI" sz="1600" dirty="0"/>
              <a:t>Vastaus: Jos asia havaitaan maksatusvaiheessa, niin AMK-merkinnän voi tehdä silloin =&gt; pienempi sivukuluprosentti. </a:t>
            </a:r>
          </a:p>
          <a:p>
            <a:pPr lvl="2"/>
            <a:r>
              <a:rPr lang="fi-FI" sz="1600" dirty="0"/>
              <a:t>Jos tilanne on päinvastainen eli hakemuksessa merkitty AMK-opetushenkilöksi, mutta tehtävää hoitaa joku muu, niin se tulee korjata muutoshakemusprosessilla. Tukikelpoisuus alkaa aikaisintaan muutoshakemuksen vireilletulosta.</a:t>
            </a:r>
          </a:p>
          <a:p>
            <a:pPr lvl="3"/>
            <a:r>
              <a:rPr lang="fi-FI" sz="1600" dirty="0"/>
              <a:t>Huomioitava, että hankkeelle ei voida myöntää lisärahoitusta. Lisätarve kohdennetaan tällöin </a:t>
            </a:r>
            <a:r>
              <a:rPr lang="fi-FI" sz="1600" dirty="0" err="1"/>
              <a:t>flat</a:t>
            </a:r>
            <a:r>
              <a:rPr lang="fi-FI" sz="1600" dirty="0"/>
              <a:t> </a:t>
            </a:r>
            <a:r>
              <a:rPr lang="fi-FI" sz="1600" dirty="0" err="1"/>
              <a:t>rate</a:t>
            </a:r>
            <a:r>
              <a:rPr lang="fi-FI" sz="1600" dirty="0"/>
              <a:t> osuuteen.</a:t>
            </a:r>
          </a:p>
          <a:p>
            <a:pPr lvl="3"/>
            <a:endParaRPr lang="fi-FI" sz="1600" dirty="0"/>
          </a:p>
          <a:p>
            <a:r>
              <a:rPr lang="fi-FI" sz="1600" b="1" dirty="0"/>
              <a:t>Kysymys: Voiko tunteja tehdä hankkeen toimintavuoden aikana etupainotteisesti esim. ensimmäisen maksatuskauden aikana enemmän ja toisen aikana vähemmän. Tällöin työaikaprosentti vaihtelee maksatushakemuksissa suhteessa hakemuksessa ilmoitettuun, mutta vuositasolla tehtävän tunnit toteutuvat.</a:t>
            </a:r>
          </a:p>
          <a:p>
            <a:pPr lvl="1"/>
            <a:r>
              <a:rPr lang="fi-FI" sz="1600" dirty="0"/>
              <a:t>Vastaus: Tuntien toteutumista tarkastellaan toimintavuositasolla, ei maksatuskausien tasolla. Työaikaprosentti ei siis ole määrittävä tekijä vaan toimintavuotena tehtävät tunnit. Toimintavuoden aikana työtunnit voivat toteutua eritahtisesti, myös etupainotteisesti.   </a:t>
            </a:r>
          </a:p>
          <a:p>
            <a:pPr lvl="1"/>
            <a:endParaRPr lang="fi-FI" sz="1600" dirty="0"/>
          </a:p>
          <a:p>
            <a:pPr lvl="1"/>
            <a:endParaRPr lang="fi-FI" sz="1600" dirty="0"/>
          </a:p>
        </p:txBody>
      </p:sp>
    </p:spTree>
    <p:extLst>
      <p:ext uri="{BB962C8B-B14F-4D97-AF65-F5344CB8AC3E}">
        <p14:creationId xmlns:p14="http://schemas.microsoft.com/office/powerpoint/2010/main" val="744162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591127"/>
            <a:ext cx="10515600" cy="5161603"/>
          </a:xfrm>
        </p:spPr>
        <p:txBody>
          <a:bodyPr/>
          <a:lstStyle/>
          <a:p>
            <a:r>
              <a:rPr lang="fi-FI" sz="1600" b="1" dirty="0"/>
              <a:t>Kysymys: Jos hankkeelle ei ole saatu rekrytoitua 50 % työajalla olevaan henkilöä vuodeksi, niin voidaanko rekrytoida henkilö 100 % työajalla puoleksi vuodeksi?</a:t>
            </a:r>
          </a:p>
          <a:p>
            <a:pPr lvl="1"/>
            <a:r>
              <a:rPr lang="fi-FI" sz="1600" dirty="0"/>
              <a:t>Vastaus: </a:t>
            </a:r>
          </a:p>
          <a:p>
            <a:pPr lvl="2"/>
            <a:r>
              <a:rPr lang="fi-FI" sz="1600" dirty="0"/>
              <a:t>Jos kyseessä on hyväksytyn hankesuunnitelman mukainen saman toimintavuoden sisälle kohdistuva työpanos, näin voidaan toimia. </a:t>
            </a:r>
          </a:p>
          <a:p>
            <a:pPr lvl="2"/>
            <a:r>
              <a:rPr lang="fi-FI" sz="1600" dirty="0"/>
              <a:t>Jos kyseessä on kahdelle eri toimintavuodelle jakautuva työpanos, tulee huolehtia, että hankesuunnitelmassa hyväksytyt ko. tehtävän toimintavuosikohtaiset tunnit eivät ylity. Tarvittaessa tulee tehdä muutoshakemus.</a:t>
            </a:r>
          </a:p>
          <a:p>
            <a:pPr lvl="1"/>
            <a:endParaRPr lang="fi-FI" sz="1600" dirty="0"/>
          </a:p>
          <a:p>
            <a:r>
              <a:rPr lang="fi-FI" sz="1600" b="1" dirty="0"/>
              <a:t>Kysymys: Hankkeelle ei ole onnistuttu rekrytoimaan suunniteltua korkean luokan asiantuntijaa. Siksi tehtävään haetaan henkilöä, joka tarvitsee enemmän aikaa työn suorittamiseen, koska hänen osaaminen ei ole niin kovaa. Onko muutoksella mahdollista laskea tehtävän tuntihintaa ja nostaa tuntimäärää kokonaiskustannusten pysyessä samana?</a:t>
            </a:r>
          </a:p>
          <a:p>
            <a:pPr lvl="1"/>
            <a:r>
              <a:rPr lang="fi-FI" sz="1600" dirty="0"/>
              <a:t>Vastaus: Tuntihinta määritellään tehtävän vaativuuden mukaan, ei tietyn henkilön osaamistason mukaan. Tuntihintaa voidaan muuttaa vain perustellusta syystä, jos bruttopalkkakustannukset nousevat yli 10 % hyväksytystä. Perustellut muutokset tulee olla sisällöllisiä eli muutokset tehtävän sisällössä ja tehtävänkuvauksessa.	</a:t>
            </a:r>
          </a:p>
          <a:p>
            <a:pPr lvl="1"/>
            <a:endParaRPr lang="fi-FI" sz="1600" dirty="0"/>
          </a:p>
          <a:p>
            <a:endParaRPr lang="fi-FI" sz="1600" dirty="0"/>
          </a:p>
          <a:p>
            <a:pPr marL="914400" lvl="2" indent="0">
              <a:buNone/>
            </a:pPr>
            <a:endParaRPr lang="fi-FI" sz="1600" dirty="0"/>
          </a:p>
          <a:p>
            <a:pPr lvl="1"/>
            <a:endParaRPr lang="fi-FI" sz="1600" dirty="0"/>
          </a:p>
          <a:p>
            <a:pPr lvl="1"/>
            <a:endParaRPr lang="fi-FI" sz="1600" dirty="0"/>
          </a:p>
        </p:txBody>
      </p:sp>
    </p:spTree>
    <p:extLst>
      <p:ext uri="{BB962C8B-B14F-4D97-AF65-F5344CB8AC3E}">
        <p14:creationId xmlns:p14="http://schemas.microsoft.com/office/powerpoint/2010/main" val="2551481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674255"/>
            <a:ext cx="10515600" cy="5078475"/>
          </a:xfrm>
        </p:spPr>
        <p:txBody>
          <a:bodyPr/>
          <a:lstStyle/>
          <a:p>
            <a:r>
              <a:rPr lang="fi-FI" sz="1600" b="1" dirty="0"/>
              <a:t>Kysymys: Koskee työtuntien siirtämistä myöhemmille hankevuosille. EURA ei mahdollista tulevinakaan vuosina ylittää työaikaosuuden maksimituntimäärää eli tuntien siirto vaatii ilmeisesti erillisen linkitetyn tehtävänkuvan luomisen. Onko näin?</a:t>
            </a:r>
          </a:p>
          <a:p>
            <a:pPr lvl="1"/>
            <a:r>
              <a:rPr lang="fi-FI" sz="1600" dirty="0"/>
              <a:t>Vastaus: Tunteja ei voi siirtää siten, että ne seuraavina vuosina ylittäisivät toimintavuosikohtaisen rajan (1720 t). Vain osa-aikaisten osalta seuraavien vuosien osa-aikaisuusprosenttia ja siten tuntimäärää voi korottaa muutoshakuprosessilla. Yhtenä vaihtoehtona on uuden hanketehtävän perustaminen muutoshakemuksella. Hankkeelle voi myös hakea jatkoaikaa. Molemmat vaihtoehdot tulee perustella muutoshakemuksessa, joiden pohjalta viranomainen harkitsee asian ja tekee päätöksen sen mukaan. Hanke tulee toteuttaa hyväksytyn hankesuunnitelman mukaisena.</a:t>
            </a:r>
          </a:p>
          <a:p>
            <a:pPr marL="914400" lvl="2" indent="0">
              <a:buNone/>
            </a:pPr>
            <a:endParaRPr lang="fi-FI" sz="1600" dirty="0"/>
          </a:p>
          <a:p>
            <a:r>
              <a:rPr lang="fi-FI" sz="1600" b="1" dirty="0"/>
              <a:t>Kysymys: Hankkeen toteutusaika on 1.8.2023 - 31.7.2025. Hankkeessa Asiantuntija B:n tehtävänkuva alkaa 1.6.2024 ja kestää hankkeen loppuun. Olenko ymmärtänyt oikein, että tehtävänkuvan työtunteja jakaantuu kahdelle toimintavuodelle (ajalle 1.6.-31.7.2024 ja 1.8.2024 - 31.7.2025)?</a:t>
            </a:r>
          </a:p>
          <a:p>
            <a:pPr lvl="1"/>
            <a:r>
              <a:rPr lang="fi-FI" sz="1800" dirty="0"/>
              <a:t>Vastaus: Kyllä</a:t>
            </a:r>
          </a:p>
          <a:p>
            <a:pPr marL="0" indent="0">
              <a:buNone/>
            </a:pPr>
            <a:endParaRPr lang="fi-FI" sz="1600" dirty="0"/>
          </a:p>
          <a:p>
            <a:pPr lvl="1"/>
            <a:endParaRPr lang="fi-FI" sz="1600" dirty="0"/>
          </a:p>
          <a:p>
            <a:pPr lvl="1"/>
            <a:endParaRPr lang="fi-FI" sz="1600" dirty="0"/>
          </a:p>
        </p:txBody>
      </p:sp>
    </p:spTree>
    <p:extLst>
      <p:ext uri="{BB962C8B-B14F-4D97-AF65-F5344CB8AC3E}">
        <p14:creationId xmlns:p14="http://schemas.microsoft.com/office/powerpoint/2010/main" val="1566930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701964"/>
            <a:ext cx="10515600" cy="5041888"/>
          </a:xfrm>
        </p:spPr>
        <p:txBody>
          <a:bodyPr/>
          <a:lstStyle/>
          <a:p>
            <a:r>
              <a:rPr lang="fi-FI" sz="1600" b="1" dirty="0"/>
              <a:t>Kysymys: Tukikelpoisuusasetuksen perustelumuistiossa 6 §:ssä sanotaan mm., että tukikelpoisten palkkakustannusten laskentaan olisi käytettävä vain työskenneltyjä tunteja. Mitä näihin työskenneltyihin tunteihin voidaan lukea varsinkin kokoaikaisten hankehenkilöiden osalta? Tarkoittavatko ’työskennellyt työtunnit’ ainoastaan hankkeelle tosiasiallisesti tehtyä hankesuunnitelman mukaista työtä? </a:t>
            </a:r>
          </a:p>
          <a:p>
            <a:pPr lvl="1"/>
            <a:r>
              <a:rPr lang="fi-FI" sz="1600" dirty="0"/>
              <a:t>Vastaus: Tunteihin voi sisältyä myös hanketyötä osaltaan tukevaa organisaation ns. normaalitoimintaan osallistumista ja tässä mielessä hanketyöntekijöitä kohdellaan organisaatioiden normaaleina työntekijöinä. Maksimityötunnit ovat kuitenkin 1720 h ja hankkeelle asetetut tulokset tulee saavuttaa ao. tuntimäärän puitteissa, eli tässäkin tapauksessa seurataan hankkeen tavoitteiden ja tulosten täyttymistä ja puututaan, mikäli työaika ei näytä pääsääntöisesti kohdentuvan tuloksellisuuden varmistamiseen.</a:t>
            </a:r>
          </a:p>
          <a:p>
            <a:pPr lvl="1"/>
            <a:endParaRPr lang="fi-FI" sz="1600" dirty="0"/>
          </a:p>
          <a:p>
            <a:r>
              <a:rPr lang="fi-FI" sz="1600" b="1" dirty="0"/>
              <a:t>Kysymys: Miten tulee toimia, mikäli käy ilmi, että bruttotyövoimakustannuksen laskennassa käytettyjen palkkalaskelmien käyttöön ei ole ko. työntekijöiden lupaa organisaatiossa, ainakaan arkistoituna. </a:t>
            </a:r>
          </a:p>
          <a:p>
            <a:pPr lvl="1"/>
            <a:r>
              <a:rPr lang="fi-FI" sz="1600" dirty="0"/>
              <a:t>Vastaus: Mikäli käytetty laskentatapa on väärä, se tulee korjata muutosprosessin kautta.</a:t>
            </a:r>
          </a:p>
          <a:p>
            <a:pPr lvl="1"/>
            <a:endParaRPr lang="fi-FI" sz="1600" dirty="0"/>
          </a:p>
        </p:txBody>
      </p:sp>
    </p:spTree>
    <p:extLst>
      <p:ext uri="{BB962C8B-B14F-4D97-AF65-F5344CB8AC3E}">
        <p14:creationId xmlns:p14="http://schemas.microsoft.com/office/powerpoint/2010/main" val="2250581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8354A9B-4F51-F9BE-E6D2-6F44F19BC187}"/>
              </a:ext>
            </a:extLst>
          </p:cNvPr>
          <p:cNvSpPr>
            <a:spLocks noGrp="1"/>
          </p:cNvSpPr>
          <p:nvPr>
            <p:ph idx="1"/>
          </p:nvPr>
        </p:nvSpPr>
        <p:spPr>
          <a:xfrm>
            <a:off x="838200" y="239697"/>
            <a:ext cx="10515600" cy="5504155"/>
          </a:xfrm>
        </p:spPr>
        <p:txBody>
          <a:bodyPr/>
          <a:lstStyle/>
          <a:p>
            <a:pPr marL="0" indent="0">
              <a:buNone/>
            </a:pPr>
            <a:r>
              <a:rPr lang="fi-FI" sz="1800" b="1" dirty="0"/>
              <a:t>Vinkkejä, joita voi hyödyntää sekä muutoshakemus- että hankehakuvaiheessa: </a:t>
            </a:r>
          </a:p>
          <a:p>
            <a:pPr marL="0" indent="0">
              <a:buNone/>
            </a:pPr>
            <a:endParaRPr lang="fi-FI" sz="1600" b="1" dirty="0"/>
          </a:p>
          <a:p>
            <a:pPr marL="0" indent="0">
              <a:buNone/>
            </a:pPr>
            <a:endParaRPr lang="fi-FI" sz="1600" b="1" dirty="0"/>
          </a:p>
          <a:p>
            <a:r>
              <a:rPr lang="fi-FI" sz="1600" b="1" dirty="0"/>
              <a:t>Kysymys: Miten </a:t>
            </a:r>
            <a:r>
              <a:rPr lang="fi-FI" sz="1600" b="1" dirty="0" err="1"/>
              <a:t>EURAan</a:t>
            </a:r>
            <a:r>
              <a:rPr lang="fi-FI" sz="1600" b="1" dirty="0"/>
              <a:t> hankehakemuksen kustannusarvioon merkitään sellainen tehtävä, jossa henkilö tekee osan hankeajasta kokoaikaisena ja osan osa-aikaisena?</a:t>
            </a:r>
          </a:p>
          <a:p>
            <a:pPr lvl="1"/>
            <a:r>
              <a:rPr lang="fi-FI" sz="1600" dirty="0"/>
              <a:t>Vastaus: Palkkakustannukset voidaan jakaa kahdelle eri tehtäväriville: kokoaikainen ja osa-aikainen. Eri tehtäväriville jaettavan saman tehtävän palkkakustannus on merkittävä siten, että käy selkeästi ilmi kyseessä olevan saman tehtävän kustannuksia (esim. asiantuntija 1 molempiin).</a:t>
            </a:r>
          </a:p>
          <a:p>
            <a:pPr lvl="1"/>
            <a:r>
              <a:rPr lang="fi-FI" sz="1600" dirty="0"/>
              <a:t>Tätä tapaa voi hyödyntää myös siinä tapauksessa, että osa-aikaisen työntekijän työaikaosuus vaihtelee paljon  toimintavuosien välillä.</a:t>
            </a:r>
          </a:p>
          <a:p>
            <a:pPr lvl="1"/>
            <a:endParaRPr lang="fi-FI" sz="1600" dirty="0"/>
          </a:p>
          <a:p>
            <a:r>
              <a:rPr lang="fi-FI" sz="1600" b="1" dirty="0"/>
              <a:t>Kysymys: Miten osa-aikaisesti hanketta koskevan työntekijän työaikaosuus merkitään </a:t>
            </a:r>
            <a:r>
              <a:rPr lang="fi-FI" sz="1600" b="1" dirty="0" err="1"/>
              <a:t>EURAan</a:t>
            </a:r>
            <a:r>
              <a:rPr lang="fi-FI" sz="1600" b="1" dirty="0"/>
              <a:t> hakemuksen kustannusarvioon sellaisen tehtävän osalta, jossa työaikaosuus vaihtelee vuosittain?</a:t>
            </a:r>
          </a:p>
          <a:p>
            <a:pPr lvl="1"/>
            <a:r>
              <a:rPr lang="fi-FI" sz="1600" dirty="0"/>
              <a:t>Vastaus: Lähtökohtaisesti osa-aikaisen työaikaprosentti on sama joka vuosi. Jos osa-aikaisen työaikaosuus vaihtelee vuosittain olennaisesti, voi olla järkevintä budjetoida hakemukseen keskiarvon mukainen prosenttiosuus ja tarvittaessa muutoshakemuksen ja –päätöksen kautta siirtää tunteja huomioiden toimintavuosikohtaiset rajoitukset.</a:t>
            </a:r>
          </a:p>
          <a:p>
            <a:pPr lvl="2"/>
            <a:r>
              <a:rPr lang="fi-FI" sz="1600" dirty="0"/>
              <a:t>Ks. myös edellinen kohta</a:t>
            </a:r>
          </a:p>
        </p:txBody>
      </p:sp>
    </p:spTree>
    <p:extLst>
      <p:ext uri="{BB962C8B-B14F-4D97-AF65-F5344CB8AC3E}">
        <p14:creationId xmlns:p14="http://schemas.microsoft.com/office/powerpoint/2010/main" val="3011423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D08587-E39D-F741-9FC0-DFA1747D8083}"/>
              </a:ext>
            </a:extLst>
          </p:cNvPr>
          <p:cNvSpPr>
            <a:spLocks noGrp="1"/>
          </p:cNvSpPr>
          <p:nvPr>
            <p:ph type="title"/>
          </p:nvPr>
        </p:nvSpPr>
        <p:spPr>
          <a:xfrm>
            <a:off x="838200" y="80241"/>
            <a:ext cx="6432612" cy="1033907"/>
          </a:xfrm>
        </p:spPr>
        <p:txBody>
          <a:bodyPr/>
          <a:lstStyle/>
          <a:p>
            <a:r>
              <a:rPr lang="fi-FI" dirty="0"/>
              <a:t>Lisätietoja Pohjois-Savon liitossa</a:t>
            </a:r>
          </a:p>
        </p:txBody>
      </p:sp>
      <p:sp>
        <p:nvSpPr>
          <p:cNvPr id="3" name="Sisällön paikkamerkki 2">
            <a:extLst>
              <a:ext uri="{FF2B5EF4-FFF2-40B4-BE49-F238E27FC236}">
                <a16:creationId xmlns:a16="http://schemas.microsoft.com/office/drawing/2014/main" id="{1DD9C80D-4F4A-596E-CF6A-966CF0DD886A}"/>
              </a:ext>
            </a:extLst>
          </p:cNvPr>
          <p:cNvSpPr>
            <a:spLocks noGrp="1"/>
          </p:cNvSpPr>
          <p:nvPr>
            <p:ph idx="1"/>
          </p:nvPr>
        </p:nvSpPr>
        <p:spPr>
          <a:xfrm>
            <a:off x="838200" y="1500326"/>
            <a:ext cx="10081334" cy="4243526"/>
          </a:xfrm>
        </p:spPr>
        <p:txBody>
          <a:bodyPr/>
          <a:lstStyle/>
          <a:p>
            <a:pPr marL="0" indent="0" algn="l">
              <a:buNone/>
            </a:pPr>
            <a:r>
              <a:rPr lang="fi-FI" sz="2000" dirty="0"/>
              <a:t>Kysymyksissä lähtökohtaisesti ole yhteydessä hankkeelle nimettyyn yhteyshenkilöön Pohjois-Savon liitossa</a:t>
            </a:r>
          </a:p>
          <a:p>
            <a:pPr marL="0" indent="0" algn="l">
              <a:buNone/>
            </a:pPr>
            <a:endParaRPr lang="fi-FI" sz="2000" dirty="0"/>
          </a:p>
          <a:p>
            <a:pPr marL="0" indent="0" algn="l">
              <a:buNone/>
            </a:pPr>
            <a:r>
              <a:rPr lang="fi-FI" sz="2000" dirty="0"/>
              <a:t>Etunimi.sukunimi@pohjois-savo.fi</a:t>
            </a:r>
          </a:p>
          <a:p>
            <a:pPr marL="342900" indent="-342900" algn="l">
              <a:buFont typeface="Wingdings" panose="05000000000000000000" pitchFamily="2" charset="2"/>
              <a:buChar char="q"/>
            </a:pPr>
            <a:endParaRPr lang="fi-FI" sz="2000" dirty="0"/>
          </a:p>
          <a:p>
            <a:pPr marL="342900" indent="-342900" algn="l">
              <a:buFont typeface="Wingdings" panose="05000000000000000000" pitchFamily="2" charset="2"/>
              <a:buChar char="q"/>
            </a:pPr>
            <a:r>
              <a:rPr lang="fi-FI" sz="2000" dirty="0"/>
              <a:t>Soile Juuti, ohjelmapäällikkö</a:t>
            </a:r>
          </a:p>
          <a:p>
            <a:pPr marL="342900" indent="-342900">
              <a:buFont typeface="Wingdings" panose="05000000000000000000" pitchFamily="2" charset="2"/>
              <a:buChar char="q"/>
            </a:pPr>
            <a:r>
              <a:rPr lang="fi-FI" sz="2000" dirty="0"/>
              <a:t>Juha Minkkinen, rahoitusasiantuntija</a:t>
            </a:r>
          </a:p>
          <a:p>
            <a:pPr marL="342900" indent="-342900" algn="l">
              <a:buFont typeface="Wingdings" panose="05000000000000000000" pitchFamily="2" charset="2"/>
              <a:buChar char="q"/>
            </a:pPr>
            <a:r>
              <a:rPr lang="fi-FI" sz="2000" dirty="0"/>
              <a:t>Kari Tarkiainen, rahoitusasiantuntija</a:t>
            </a:r>
          </a:p>
          <a:p>
            <a:pPr marL="342900" indent="-342900" algn="l">
              <a:buFont typeface="Wingdings" panose="05000000000000000000" pitchFamily="2" charset="2"/>
              <a:buChar char="q"/>
            </a:pPr>
            <a:r>
              <a:rPr lang="fi-FI" sz="2000" dirty="0"/>
              <a:t>Maarit Intke, aluekehitysasiantuntija</a:t>
            </a:r>
          </a:p>
          <a:p>
            <a:endParaRPr lang="fi-FI" dirty="0"/>
          </a:p>
        </p:txBody>
      </p:sp>
    </p:spTree>
    <p:extLst>
      <p:ext uri="{BB962C8B-B14F-4D97-AF65-F5344CB8AC3E}">
        <p14:creationId xmlns:p14="http://schemas.microsoft.com/office/powerpoint/2010/main" val="93758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17B696-AE1E-B203-562D-4A1ADF311AE1}"/>
              </a:ext>
            </a:extLst>
          </p:cNvPr>
          <p:cNvSpPr>
            <a:spLocks noGrp="1"/>
          </p:cNvSpPr>
          <p:nvPr>
            <p:ph type="title"/>
          </p:nvPr>
        </p:nvSpPr>
        <p:spPr/>
        <p:txBody>
          <a:bodyPr/>
          <a:lstStyle/>
          <a:p>
            <a:r>
              <a:rPr lang="fi-FI" dirty="0"/>
              <a:t>Miten liikkeelle	</a:t>
            </a:r>
          </a:p>
        </p:txBody>
      </p:sp>
      <p:sp>
        <p:nvSpPr>
          <p:cNvPr id="3" name="Sisällön paikkamerkki 2">
            <a:extLst>
              <a:ext uri="{FF2B5EF4-FFF2-40B4-BE49-F238E27FC236}">
                <a16:creationId xmlns:a16="http://schemas.microsoft.com/office/drawing/2014/main" id="{A386DEEE-B00C-A977-5313-85C0A3BE527F}"/>
              </a:ext>
            </a:extLst>
          </p:cNvPr>
          <p:cNvSpPr>
            <a:spLocks noGrp="1"/>
          </p:cNvSpPr>
          <p:nvPr>
            <p:ph idx="1"/>
          </p:nvPr>
        </p:nvSpPr>
        <p:spPr/>
        <p:txBody>
          <a:bodyPr/>
          <a:lstStyle/>
          <a:p>
            <a:r>
              <a:rPr lang="fi-FI" dirty="0"/>
              <a:t>Ole aina ensin yhteydessä hankkeen rahoittajayhteyshenkilöön muutostarpeesta</a:t>
            </a:r>
          </a:p>
          <a:p>
            <a:r>
              <a:rPr lang="fi-FI" dirty="0"/>
              <a:t>Muutostarve tulee käsitellä ohjausryhmässä</a:t>
            </a:r>
            <a:r>
              <a:rPr lang="fi-FI" dirty="0">
                <a:latin typeface="+mj-lt"/>
              </a:rPr>
              <a:t>.</a:t>
            </a:r>
            <a:r>
              <a:rPr lang="fi-FI" sz="2400" dirty="0">
                <a:latin typeface="+mj-lt"/>
              </a:rPr>
              <a:t> </a:t>
            </a:r>
            <a:r>
              <a:rPr lang="fi-FI" dirty="0">
                <a:effectLst/>
                <a:latin typeface="+mj-lt"/>
                <a:ea typeface="Aptos" panose="020B0004020202020204" pitchFamily="34" charset="0"/>
                <a:cs typeface="Aptos" panose="020B0004020202020204" pitchFamily="34" charset="0"/>
              </a:rPr>
              <a:t>Jos muutoshakemuksessa on kyse kiireellisestä muutoksesta, tulee ohjausryhmän käsitellä muutoshakemus mahdollisimman pian hakemuksen vireilletulon jälkeen</a:t>
            </a:r>
            <a:endParaRPr lang="fi-FI" sz="2400" dirty="0">
              <a:latin typeface="+mj-lt"/>
            </a:endParaRPr>
          </a:p>
          <a:p>
            <a:r>
              <a:rPr lang="fi-FI" dirty="0"/>
              <a:t>Muutoshakemuksen tehdään EURA2021:ssä</a:t>
            </a:r>
          </a:p>
          <a:p>
            <a:pPr lvl="1"/>
            <a:r>
              <a:rPr lang="fi-FI" dirty="0"/>
              <a:t>Muutos tulee voimaan aikaisintaan siitä, kun hakemus on jätetty viranomaiskäsittelyyn EURA2021:ssä (tullut vireille).</a:t>
            </a:r>
            <a:br>
              <a:rPr lang="fi-FI" dirty="0"/>
            </a:br>
            <a:endParaRPr lang="fi-FI" dirty="0"/>
          </a:p>
        </p:txBody>
      </p:sp>
    </p:spTree>
    <p:extLst>
      <p:ext uri="{BB962C8B-B14F-4D97-AF65-F5344CB8AC3E}">
        <p14:creationId xmlns:p14="http://schemas.microsoft.com/office/powerpoint/2010/main" val="415548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1ED12F-EC87-40FC-A84A-37200F089A2B}"/>
              </a:ext>
            </a:extLst>
          </p:cNvPr>
          <p:cNvSpPr>
            <a:spLocks noGrp="1"/>
          </p:cNvSpPr>
          <p:nvPr>
            <p:ph type="title"/>
          </p:nvPr>
        </p:nvSpPr>
        <p:spPr/>
        <p:txBody>
          <a:bodyPr/>
          <a:lstStyle/>
          <a:p>
            <a:r>
              <a:rPr lang="fi-FI" dirty="0"/>
              <a:t>Muutoshakemuksista huomioitavaksi</a:t>
            </a:r>
          </a:p>
        </p:txBody>
      </p:sp>
      <p:sp>
        <p:nvSpPr>
          <p:cNvPr id="3" name="Sisällön paikkamerkki 2">
            <a:extLst>
              <a:ext uri="{FF2B5EF4-FFF2-40B4-BE49-F238E27FC236}">
                <a16:creationId xmlns:a16="http://schemas.microsoft.com/office/drawing/2014/main" id="{88C2964D-D8E6-48D9-2E0F-AC25D34A9D31}"/>
              </a:ext>
            </a:extLst>
          </p:cNvPr>
          <p:cNvSpPr>
            <a:spLocks noGrp="1"/>
          </p:cNvSpPr>
          <p:nvPr>
            <p:ph idx="1"/>
          </p:nvPr>
        </p:nvSpPr>
        <p:spPr/>
        <p:txBody>
          <a:bodyPr/>
          <a:lstStyle/>
          <a:p>
            <a:r>
              <a:rPr lang="fi-FI" dirty="0"/>
              <a:t>Hankesuunnitelman muutokset tulee olla päätöksellä hyväksytty ennen kuin siihen liittyviä kustannuksia voi hakea maksuun.</a:t>
            </a:r>
          </a:p>
          <a:p>
            <a:r>
              <a:rPr lang="fi-FI" dirty="0"/>
              <a:t>Tuen saajan ei tule jättää tuen maksamista koskevia hakemuksia, joihin sisältyy päätöksellä hyväksymättömiä kustannuksia.</a:t>
            </a:r>
          </a:p>
          <a:p>
            <a:r>
              <a:rPr lang="fi-FI" dirty="0"/>
              <a:t>Maksatushakemus saa sisältää vain sellaisia kustannuksia, jotka ovat voimassa olevan tukipäätöksen mukaisia.</a:t>
            </a:r>
          </a:p>
          <a:p>
            <a:r>
              <a:rPr lang="fi-FI" dirty="0"/>
              <a:t>Tästä syystä muutoshakemus ja maksatushakemus eivät voi olla auki samaan aikaan EURA2021:ssä</a:t>
            </a:r>
          </a:p>
          <a:p>
            <a:endParaRPr lang="fi-FI" dirty="0"/>
          </a:p>
        </p:txBody>
      </p:sp>
    </p:spTree>
    <p:extLst>
      <p:ext uri="{BB962C8B-B14F-4D97-AF65-F5344CB8AC3E}">
        <p14:creationId xmlns:p14="http://schemas.microsoft.com/office/powerpoint/2010/main" val="191855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5EE42D-A4B5-F8A7-69C2-B600C5C71C6C}"/>
              </a:ext>
            </a:extLst>
          </p:cNvPr>
          <p:cNvSpPr>
            <a:spLocks noGrp="1"/>
          </p:cNvSpPr>
          <p:nvPr>
            <p:ph type="title"/>
          </p:nvPr>
        </p:nvSpPr>
        <p:spPr/>
        <p:txBody>
          <a:bodyPr/>
          <a:lstStyle/>
          <a:p>
            <a:r>
              <a:rPr lang="fi-FI" dirty="0"/>
              <a:t>Milloin muutoshakemus tarvitaan 1/2</a:t>
            </a:r>
          </a:p>
        </p:txBody>
      </p:sp>
      <p:sp>
        <p:nvSpPr>
          <p:cNvPr id="3" name="Sisällön paikkamerkki 2">
            <a:extLst>
              <a:ext uri="{FF2B5EF4-FFF2-40B4-BE49-F238E27FC236}">
                <a16:creationId xmlns:a16="http://schemas.microsoft.com/office/drawing/2014/main" id="{EF3EBAD1-9FAC-7A6A-8F68-E840565CF178}"/>
              </a:ext>
            </a:extLst>
          </p:cNvPr>
          <p:cNvSpPr>
            <a:spLocks noGrp="1"/>
          </p:cNvSpPr>
          <p:nvPr>
            <p:ph idx="1"/>
          </p:nvPr>
        </p:nvSpPr>
        <p:spPr/>
        <p:txBody>
          <a:bodyPr/>
          <a:lstStyle/>
          <a:p>
            <a:pPr marL="0" indent="0">
              <a:buNone/>
            </a:pPr>
            <a:r>
              <a:rPr lang="fi-FI" dirty="0"/>
              <a:t>Kun hanketta tai sen osaa ei voida toteuttaa hyväksytyn tukipäätöksen ja hankesuunnitelman mukaisesti tai on jokin muu tarve muuttaa hankkeen sisältöä tarkoituksenmukaisemmaksi  </a:t>
            </a:r>
          </a:p>
          <a:p>
            <a:r>
              <a:rPr lang="fi-FI" dirty="0"/>
              <a:t>Tuntien siirto seuraavalle toimintavuodelle (yksikkökustannusmalli)		</a:t>
            </a:r>
          </a:p>
          <a:p>
            <a:pPr lvl="1"/>
            <a:r>
              <a:rPr lang="fi-FI" sz="1600" i="1" dirty="0"/>
              <a:t>Tästä on tarkemmin tämän diasarjan dioissa myöhemmin  </a:t>
            </a:r>
          </a:p>
          <a:p>
            <a:r>
              <a:rPr lang="fi-FI" dirty="0"/>
              <a:t>Hankkeelle tarvitaan jatkoaikaa</a:t>
            </a:r>
          </a:p>
          <a:p>
            <a:r>
              <a:rPr lang="fi-FI" dirty="0"/>
              <a:t>Muutokset tehtävänkuvissa</a:t>
            </a:r>
          </a:p>
          <a:p>
            <a:pPr lvl="1"/>
            <a:r>
              <a:rPr lang="fi-FI" sz="1800" i="1" dirty="0" err="1"/>
              <a:t>Huom</a:t>
            </a:r>
            <a:r>
              <a:rPr lang="fi-FI" sz="1800" i="1" dirty="0"/>
              <a:t>! Tehtävänkuvan työtunteja voi tehdä hankkeen toteutusaikana riippumatta hankehenkilön tehtävän aloitusajasta. Tehtäväkohtainen aloitusaika on arvio. Työtunnit eivät kuitenkaan voi ylittyä hyväksytystä tuntimäärästä ja ne tulee kohdentua oikealle toimintavuodelle.</a:t>
            </a:r>
          </a:p>
          <a:p>
            <a:r>
              <a:rPr lang="fi-FI" dirty="0"/>
              <a:t>Hankkeen ulkopuolinen rahoitus muuttuu</a:t>
            </a:r>
          </a:p>
        </p:txBody>
      </p:sp>
    </p:spTree>
    <p:extLst>
      <p:ext uri="{BB962C8B-B14F-4D97-AF65-F5344CB8AC3E}">
        <p14:creationId xmlns:p14="http://schemas.microsoft.com/office/powerpoint/2010/main" val="3027120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D2B669-806C-A996-14D3-E14D11A61C57}"/>
              </a:ext>
            </a:extLst>
          </p:cNvPr>
          <p:cNvSpPr>
            <a:spLocks noGrp="1"/>
          </p:cNvSpPr>
          <p:nvPr>
            <p:ph type="title"/>
          </p:nvPr>
        </p:nvSpPr>
        <p:spPr/>
        <p:txBody>
          <a:bodyPr/>
          <a:lstStyle/>
          <a:p>
            <a:r>
              <a:rPr lang="fi-FI" dirty="0"/>
              <a:t>Milloin muutoshakemus tarvitaan 2/2</a:t>
            </a:r>
          </a:p>
        </p:txBody>
      </p:sp>
      <p:sp>
        <p:nvSpPr>
          <p:cNvPr id="3" name="Sisällön paikkamerkki 2">
            <a:extLst>
              <a:ext uri="{FF2B5EF4-FFF2-40B4-BE49-F238E27FC236}">
                <a16:creationId xmlns:a16="http://schemas.microsoft.com/office/drawing/2014/main" id="{CC571543-5260-66B2-B567-C2B1C6F417A4}"/>
              </a:ext>
            </a:extLst>
          </p:cNvPr>
          <p:cNvSpPr>
            <a:spLocks noGrp="1"/>
          </p:cNvSpPr>
          <p:nvPr>
            <p:ph idx="1"/>
          </p:nvPr>
        </p:nvSpPr>
        <p:spPr>
          <a:xfrm>
            <a:off x="838200" y="1307237"/>
            <a:ext cx="10515600" cy="4243526"/>
          </a:xfrm>
        </p:spPr>
        <p:txBody>
          <a:bodyPr/>
          <a:lstStyle/>
          <a:p>
            <a:r>
              <a:rPr lang="fi-FI" u="sng" dirty="0" err="1"/>
              <a:t>Flat</a:t>
            </a:r>
            <a:r>
              <a:rPr lang="fi-FI" u="sng" dirty="0"/>
              <a:t> </a:t>
            </a:r>
            <a:r>
              <a:rPr lang="fi-FI" u="sng" dirty="0" err="1"/>
              <a:t>rate</a:t>
            </a:r>
            <a:r>
              <a:rPr lang="fi-FI" u="sng" dirty="0"/>
              <a:t> 7 % ja </a:t>
            </a:r>
            <a:r>
              <a:rPr lang="fi-FI" u="sng" dirty="0" err="1"/>
              <a:t>flat</a:t>
            </a:r>
            <a:r>
              <a:rPr lang="fi-FI" u="sng" dirty="0"/>
              <a:t> </a:t>
            </a:r>
            <a:r>
              <a:rPr lang="fi-FI" u="sng" dirty="0" err="1"/>
              <a:t>rate</a:t>
            </a:r>
            <a:r>
              <a:rPr lang="fi-FI" u="sng" dirty="0"/>
              <a:t> 1,5 % -hankkeet: </a:t>
            </a:r>
            <a:r>
              <a:rPr lang="fi-FI" dirty="0"/>
              <a:t>Jos muutos ylittää 20 % tukipäätöksessä hyväksytyn kustannuslajin kokonaismäärästä tai jos kustannuslajin muutos ylittää muutoksen takia 10 000 euroa  </a:t>
            </a:r>
          </a:p>
          <a:p>
            <a:pPr lvl="3"/>
            <a:r>
              <a:rPr lang="fi-FI" sz="1200" dirty="0"/>
              <a:t>KUSTANNUSLAJI = esim. ostopalvelut, matkakustannukset</a:t>
            </a:r>
          </a:p>
          <a:p>
            <a:pPr lvl="3"/>
            <a:r>
              <a:rPr lang="fi-FI" sz="1200" dirty="0"/>
              <a:t>Tätä ei sovelleta palkkojen yksikkökustannukseen / tuntimääriin.</a:t>
            </a:r>
          </a:p>
          <a:p>
            <a:pPr lvl="3"/>
            <a:r>
              <a:rPr lang="fi-FI" sz="1200" dirty="0"/>
              <a:t>Tätä ei sovelleta </a:t>
            </a:r>
            <a:r>
              <a:rPr lang="fi-FI" sz="1200" dirty="0" err="1"/>
              <a:t>flat</a:t>
            </a:r>
            <a:r>
              <a:rPr lang="fi-FI" sz="1200" dirty="0"/>
              <a:t> </a:t>
            </a:r>
            <a:r>
              <a:rPr lang="fi-FI" sz="1200" dirty="0" err="1"/>
              <a:t>rate</a:t>
            </a:r>
            <a:r>
              <a:rPr lang="fi-FI" sz="1200" dirty="0"/>
              <a:t> 40 % -hankkeisiin.</a:t>
            </a:r>
          </a:p>
          <a:p>
            <a:r>
              <a:rPr lang="fi-FI" dirty="0"/>
              <a:t>Ryhmähankkeessa tapahtuu muutoksia tuen saajissa; joku toteuttajista ei täytä tuen saajan edellytyksiä</a:t>
            </a:r>
          </a:p>
          <a:p>
            <a:r>
              <a:rPr lang="fi-FI" dirty="0"/>
              <a:t>De </a:t>
            </a:r>
            <a:r>
              <a:rPr lang="fi-FI" dirty="0" err="1"/>
              <a:t>minimis</a:t>
            </a:r>
            <a:r>
              <a:rPr lang="fi-FI" dirty="0"/>
              <a:t> –hankkeessa toimenpiteisiin osallistuu uusia yrityksiä tai hanke muuttuu </a:t>
            </a:r>
            <a:br>
              <a:rPr lang="fi-FI" dirty="0"/>
            </a:br>
            <a:r>
              <a:rPr lang="fi-FI" dirty="0"/>
              <a:t>De </a:t>
            </a:r>
            <a:r>
              <a:rPr lang="fi-FI" dirty="0" err="1"/>
              <a:t>minimis</a:t>
            </a:r>
            <a:r>
              <a:rPr lang="fi-FI" dirty="0"/>
              <a:t> –hankkeeksi.</a:t>
            </a:r>
          </a:p>
          <a:p>
            <a:endParaRPr lang="fi-FI" sz="1600" dirty="0"/>
          </a:p>
        </p:txBody>
      </p:sp>
    </p:spTree>
    <p:extLst>
      <p:ext uri="{BB962C8B-B14F-4D97-AF65-F5344CB8AC3E}">
        <p14:creationId xmlns:p14="http://schemas.microsoft.com/office/powerpoint/2010/main" val="162120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B8E457-3555-59B0-3380-AD4CC24392EC}"/>
              </a:ext>
            </a:extLst>
          </p:cNvPr>
          <p:cNvSpPr>
            <a:spLocks noGrp="1"/>
          </p:cNvSpPr>
          <p:nvPr>
            <p:ph type="title"/>
          </p:nvPr>
        </p:nvSpPr>
        <p:spPr/>
        <p:txBody>
          <a:bodyPr/>
          <a:lstStyle/>
          <a:p>
            <a:r>
              <a:rPr lang="fi-FI" dirty="0"/>
              <a:t>Milloin muutoshakemusta ei tarvita</a:t>
            </a:r>
          </a:p>
        </p:txBody>
      </p:sp>
      <p:sp>
        <p:nvSpPr>
          <p:cNvPr id="3" name="Sisällön paikkamerkki 2">
            <a:extLst>
              <a:ext uri="{FF2B5EF4-FFF2-40B4-BE49-F238E27FC236}">
                <a16:creationId xmlns:a16="http://schemas.microsoft.com/office/drawing/2014/main" id="{4D10897A-49CD-52E2-5882-1BB038EA55C0}"/>
              </a:ext>
            </a:extLst>
          </p:cNvPr>
          <p:cNvSpPr>
            <a:spLocks noGrp="1"/>
          </p:cNvSpPr>
          <p:nvPr>
            <p:ph idx="1"/>
          </p:nvPr>
        </p:nvSpPr>
        <p:spPr/>
        <p:txBody>
          <a:bodyPr/>
          <a:lstStyle/>
          <a:p>
            <a:r>
              <a:rPr lang="fi-FI" dirty="0" err="1"/>
              <a:t>Flat</a:t>
            </a:r>
            <a:r>
              <a:rPr lang="fi-FI" dirty="0"/>
              <a:t> </a:t>
            </a:r>
            <a:r>
              <a:rPr lang="fi-FI" dirty="0" err="1"/>
              <a:t>rate</a:t>
            </a:r>
            <a:r>
              <a:rPr lang="fi-FI" dirty="0"/>
              <a:t> 7% ja </a:t>
            </a:r>
            <a:r>
              <a:rPr lang="fi-FI" dirty="0" err="1"/>
              <a:t>flat</a:t>
            </a:r>
            <a:r>
              <a:rPr lang="fi-FI" dirty="0"/>
              <a:t> </a:t>
            </a:r>
            <a:r>
              <a:rPr lang="fi-FI" dirty="0" err="1"/>
              <a:t>rate</a:t>
            </a:r>
            <a:r>
              <a:rPr lang="fi-FI" dirty="0"/>
              <a:t> 1,5 % -hankkeet:</a:t>
            </a:r>
          </a:p>
          <a:p>
            <a:pPr lvl="1"/>
            <a:r>
              <a:rPr lang="fi-FI" dirty="0"/>
              <a:t>Kustannuslaji ylittyy enintään 20 % hyväksytyn kustannuslajin kokonaismäärästä tai ylitys on enintään 10 000 euroa kustannuslajin kokonaismäärästä.</a:t>
            </a:r>
          </a:p>
          <a:p>
            <a:pPr lvl="3"/>
            <a:r>
              <a:rPr lang="fi-FI" sz="1400" dirty="0"/>
              <a:t>KUSTANNUSLAJI = esim. ostopalvelut, matkakustannukset.</a:t>
            </a:r>
          </a:p>
          <a:p>
            <a:pPr lvl="3"/>
            <a:r>
              <a:rPr lang="fi-FI" sz="1400" dirty="0"/>
              <a:t>Tätä ei sovelleta palkkojen yksikkökustannukseen / tuntimääriin.</a:t>
            </a:r>
          </a:p>
          <a:p>
            <a:pPr lvl="3"/>
            <a:r>
              <a:rPr lang="fi-FI" sz="1400" dirty="0"/>
              <a:t>Tätä ei sovelleta </a:t>
            </a:r>
            <a:r>
              <a:rPr lang="fi-FI" sz="1400" dirty="0" err="1"/>
              <a:t>flat</a:t>
            </a:r>
            <a:r>
              <a:rPr lang="fi-FI" sz="1400" dirty="0"/>
              <a:t> </a:t>
            </a:r>
            <a:r>
              <a:rPr lang="fi-FI" sz="1400" dirty="0" err="1"/>
              <a:t>rate</a:t>
            </a:r>
            <a:r>
              <a:rPr lang="fi-FI" sz="1400" dirty="0"/>
              <a:t> 40 % -hankkeisiin.</a:t>
            </a:r>
            <a:endParaRPr lang="fi-FI" dirty="0"/>
          </a:p>
          <a:p>
            <a:r>
              <a:rPr lang="fi-FI" dirty="0"/>
              <a:t>Jos hanke toteutuu pienempänä kuin tukipäätöksessä on hyväksytty</a:t>
            </a:r>
          </a:p>
          <a:p>
            <a:r>
              <a:rPr lang="fi-FI" dirty="0"/>
              <a:t>Tehtävänkuvassa oleva henkilö vaihtuu, mutta tehtävänkuvan sisältö pysyy samana.</a:t>
            </a:r>
          </a:p>
          <a:p>
            <a:pPr lvl="1"/>
            <a:r>
              <a:rPr lang="fi-FI" sz="1800" dirty="0"/>
              <a:t>Tulosta EURA2021:sta tehtävänkuva ja päivitä nimitiedot, tallenna hankeaineistoon</a:t>
            </a:r>
          </a:p>
          <a:p>
            <a:pPr lvl="1"/>
            <a:r>
              <a:rPr lang="fi-FI" sz="1800" dirty="0"/>
              <a:t>Ilmoita hankkeen yhteyshenkilölle muutoksesta</a:t>
            </a:r>
          </a:p>
          <a:p>
            <a:r>
              <a:rPr lang="fi-FI" dirty="0"/>
              <a:t>Työntekijän arvioitu työskentelyajankohta muuttuu hankesuunnitelmassa esitetystä</a:t>
            </a:r>
          </a:p>
          <a:p>
            <a:pPr lvl="1"/>
            <a:r>
              <a:rPr lang="fi-FI" sz="1800" dirty="0"/>
              <a:t>Tehtäväkuvassa ilmoitetaan </a:t>
            </a:r>
            <a:r>
              <a:rPr lang="fi-FI" sz="1800" u="sng" dirty="0"/>
              <a:t>arvioitu</a:t>
            </a:r>
            <a:r>
              <a:rPr lang="fi-FI" sz="1800" dirty="0"/>
              <a:t> työn tekemisen ajankohta, tosiasiallinen ajankohta voi olla aiempi tai myöhempi, huomioiden kuitenkin hankkeen kesto ja se, että </a:t>
            </a:r>
            <a:r>
              <a:rPr lang="fi-FI" sz="1800" u="sng" dirty="0"/>
              <a:t>työtunnit kohdistuvat oikealle toimintavuodelle</a:t>
            </a:r>
            <a:r>
              <a:rPr lang="fi-FI" sz="1800" dirty="0"/>
              <a:t> (tuntimäärät eivät voi ylittyä).  </a:t>
            </a:r>
          </a:p>
          <a:p>
            <a:endParaRPr lang="fi-FI" sz="1800" dirty="0"/>
          </a:p>
        </p:txBody>
      </p:sp>
    </p:spTree>
    <p:extLst>
      <p:ext uri="{BB962C8B-B14F-4D97-AF65-F5344CB8AC3E}">
        <p14:creationId xmlns:p14="http://schemas.microsoft.com/office/powerpoint/2010/main" val="109174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CD867C-67C0-9B93-81FF-EDA10C423508}"/>
              </a:ext>
            </a:extLst>
          </p:cNvPr>
          <p:cNvSpPr>
            <a:spLocks noGrp="1"/>
          </p:cNvSpPr>
          <p:nvPr>
            <p:ph type="title"/>
          </p:nvPr>
        </p:nvSpPr>
        <p:spPr>
          <a:xfrm>
            <a:off x="838200" y="48828"/>
            <a:ext cx="10515600" cy="1033907"/>
          </a:xfrm>
        </p:spPr>
        <p:txBody>
          <a:bodyPr/>
          <a:lstStyle/>
          <a:p>
            <a:r>
              <a:rPr lang="fi-FI" dirty="0"/>
              <a:t>Mitä ei voi muuttaa?	</a:t>
            </a:r>
          </a:p>
        </p:txBody>
      </p:sp>
      <p:sp>
        <p:nvSpPr>
          <p:cNvPr id="3" name="Sisällön paikkamerkki 2">
            <a:extLst>
              <a:ext uri="{FF2B5EF4-FFF2-40B4-BE49-F238E27FC236}">
                <a16:creationId xmlns:a16="http://schemas.microsoft.com/office/drawing/2014/main" id="{B15EE8AB-3594-5D14-125A-BA6BD1A0521B}"/>
              </a:ext>
            </a:extLst>
          </p:cNvPr>
          <p:cNvSpPr>
            <a:spLocks noGrp="1"/>
          </p:cNvSpPr>
          <p:nvPr>
            <p:ph idx="1"/>
          </p:nvPr>
        </p:nvSpPr>
        <p:spPr/>
        <p:txBody>
          <a:bodyPr/>
          <a:lstStyle/>
          <a:p>
            <a:r>
              <a:rPr lang="fi-FI" dirty="0"/>
              <a:t>Kustannusmallia  </a:t>
            </a:r>
          </a:p>
          <a:p>
            <a:r>
              <a:rPr lang="fi-FI" dirty="0"/>
              <a:t>Palkkakustannusten ilmoitustapaa  </a:t>
            </a:r>
          </a:p>
          <a:p>
            <a:r>
              <a:rPr lang="fi-FI" dirty="0"/>
              <a:t>Matkakustannusten ilmoitustapaa</a:t>
            </a:r>
          </a:p>
          <a:p>
            <a:r>
              <a:rPr lang="fi-FI" dirty="0"/>
              <a:t>Ryhmähankkeessa kustannuksia tai tukea ei voi siirtää osatoteuttajalta toiselle - tuki on myönnetty kullekin tuen saajalle erikseen </a:t>
            </a:r>
          </a:p>
          <a:p>
            <a:r>
              <a:rPr lang="fi-FI" dirty="0"/>
              <a:t>Hankkeille ei voida myöntää lisärahoitusta</a:t>
            </a:r>
            <a:r>
              <a:rPr lang="fi-FI" sz="1600" dirty="0"/>
              <a:t> (Pohjois-Savon liiton päätös voimassa toistaiseksi) </a:t>
            </a:r>
          </a:p>
          <a:p>
            <a:r>
              <a:rPr lang="fi-FI" dirty="0"/>
              <a:t>Hankkeen aloituspäivää voi muuttaa vain, jos se on tulevaisuudessa ja hanke ei ole vielä käynnistynyt</a:t>
            </a:r>
          </a:p>
          <a:p>
            <a:r>
              <a:rPr lang="fi-FI" dirty="0"/>
              <a:t>Kertakorvaushankkeessa vain toteutusaikaa voidaan muuttaa – mitään muuta ei</a:t>
            </a:r>
          </a:p>
          <a:p>
            <a:endParaRPr lang="fi-FI" dirty="0"/>
          </a:p>
          <a:p>
            <a:endParaRPr lang="fi-FI" dirty="0"/>
          </a:p>
        </p:txBody>
      </p:sp>
    </p:spTree>
    <p:extLst>
      <p:ext uri="{BB962C8B-B14F-4D97-AF65-F5344CB8AC3E}">
        <p14:creationId xmlns:p14="http://schemas.microsoft.com/office/powerpoint/2010/main" val="2628756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32ACC4A-7718-44D4-3AB2-70EF9C7549FF}"/>
              </a:ext>
            </a:extLst>
          </p:cNvPr>
          <p:cNvSpPr/>
          <p:nvPr/>
        </p:nvSpPr>
        <p:spPr>
          <a:xfrm>
            <a:off x="1091953" y="2459115"/>
            <a:ext cx="7803472" cy="183767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C1C6C2C-5EAD-17FC-D511-BA26D718B7CF}"/>
              </a:ext>
            </a:extLst>
          </p:cNvPr>
          <p:cNvSpPr>
            <a:spLocks noGrp="1"/>
          </p:cNvSpPr>
          <p:nvPr>
            <p:ph type="title"/>
          </p:nvPr>
        </p:nvSpPr>
        <p:spPr/>
        <p:txBody>
          <a:bodyPr/>
          <a:lstStyle/>
          <a:p>
            <a:r>
              <a:rPr lang="fi-FI" dirty="0"/>
              <a:t>Palkkojen yksikkökustannusmalli (tuntitaksa): Toimintavuosi</a:t>
            </a:r>
          </a:p>
        </p:txBody>
      </p:sp>
      <p:sp>
        <p:nvSpPr>
          <p:cNvPr id="3" name="Sisällön paikkamerkki 2">
            <a:extLst>
              <a:ext uri="{FF2B5EF4-FFF2-40B4-BE49-F238E27FC236}">
                <a16:creationId xmlns:a16="http://schemas.microsoft.com/office/drawing/2014/main" id="{71A96ADC-2D59-4C5C-C84C-2C09F9274C16}"/>
              </a:ext>
            </a:extLst>
          </p:cNvPr>
          <p:cNvSpPr>
            <a:spLocks noGrp="1"/>
          </p:cNvSpPr>
          <p:nvPr>
            <p:ph idx="1"/>
          </p:nvPr>
        </p:nvSpPr>
        <p:spPr>
          <a:xfrm>
            <a:off x="838200" y="1464816"/>
            <a:ext cx="10515600" cy="4243526"/>
          </a:xfrm>
        </p:spPr>
        <p:txBody>
          <a:bodyPr/>
          <a:lstStyle/>
          <a:p>
            <a:r>
              <a:rPr lang="fi-FI" b="1" dirty="0"/>
              <a:t>Hankkeelle tehtäviä tunteja seurataan toimintavuosittain</a:t>
            </a:r>
          </a:p>
          <a:p>
            <a:r>
              <a:rPr lang="fi-FI" dirty="0"/>
              <a:t>TOIMINTAVUOSI = Hankkeen aloituspäivästä 12 kk.</a:t>
            </a:r>
          </a:p>
          <a:p>
            <a:endParaRPr lang="fi-FI" dirty="0"/>
          </a:p>
          <a:p>
            <a:pPr lvl="1"/>
            <a:r>
              <a:rPr lang="fi-FI" dirty="0"/>
              <a:t>Esim. </a:t>
            </a:r>
            <a:r>
              <a:rPr lang="fi-FI" u="sng" dirty="0"/>
              <a:t>Hankeen toteutusaika on 1.9.2022-30.6.2025 </a:t>
            </a:r>
            <a:r>
              <a:rPr lang="fi-FI" dirty="0"/>
              <a:t>=&gt;</a:t>
            </a:r>
          </a:p>
          <a:p>
            <a:pPr lvl="4"/>
            <a:r>
              <a:rPr lang="fi-FI" dirty="0"/>
              <a:t>1.toimintavuosi on 1.9.2022-31.8.2023</a:t>
            </a:r>
          </a:p>
          <a:p>
            <a:pPr lvl="4"/>
            <a:r>
              <a:rPr lang="fi-FI" dirty="0"/>
              <a:t>2.toimintavuosi on 1.9.2023-31.8.2024</a:t>
            </a:r>
          </a:p>
          <a:p>
            <a:pPr lvl="4"/>
            <a:r>
              <a:rPr lang="fi-FI" dirty="0"/>
              <a:t>3.toimintavuosi on 1.9.2024-30.6.2025</a:t>
            </a:r>
          </a:p>
          <a:p>
            <a:pPr marL="1828800" lvl="4" indent="0">
              <a:buNone/>
            </a:pPr>
            <a:br>
              <a:rPr lang="fi-FI" dirty="0"/>
            </a:br>
            <a:br>
              <a:rPr lang="fi-FI" dirty="0"/>
            </a:br>
            <a:endParaRPr lang="fi-FI" dirty="0"/>
          </a:p>
          <a:p>
            <a:pPr lvl="1"/>
            <a:r>
              <a:rPr lang="fi-FI" dirty="0"/>
              <a:t>Ei siis kalenterivuoden mukaan paitsi, jos hanke on alkanut 1.1.</a:t>
            </a:r>
          </a:p>
        </p:txBody>
      </p:sp>
    </p:spTree>
    <p:extLst>
      <p:ext uri="{BB962C8B-B14F-4D97-AF65-F5344CB8AC3E}">
        <p14:creationId xmlns:p14="http://schemas.microsoft.com/office/powerpoint/2010/main" val="2050357967"/>
      </p:ext>
    </p:extLst>
  </p:cSld>
  <p:clrMapOvr>
    <a:masterClrMapping/>
  </p:clrMapOvr>
</p:sld>
</file>

<file path=ppt/theme/theme1.xml><?xml version="1.0" encoding="utf-8"?>
<a:theme xmlns:a="http://schemas.openxmlformats.org/drawingml/2006/main" name="Office-teema">
  <a:themeElements>
    <a:clrScheme name="EUrahastot TEM 3">
      <a:dk1>
        <a:sysClr val="windowText" lastClr="000000"/>
      </a:dk1>
      <a:lt1>
        <a:sysClr val="window" lastClr="FFFFFF"/>
      </a:lt1>
      <a:dk2>
        <a:srgbClr val="195C98"/>
      </a:dk2>
      <a:lt2>
        <a:srgbClr val="E7E6E6"/>
      </a:lt2>
      <a:accent1>
        <a:srgbClr val="31E1E9"/>
      </a:accent1>
      <a:accent2>
        <a:srgbClr val="195C98"/>
      </a:accent2>
      <a:accent3>
        <a:srgbClr val="767171"/>
      </a:accent3>
      <a:accent4>
        <a:srgbClr val="BFBFBF"/>
      </a:accent4>
      <a:accent5>
        <a:srgbClr val="98F0F4"/>
      </a:accent5>
      <a:accent6>
        <a:srgbClr val="8CADCC"/>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3.potx" id="{4B58601C-E1EE-4C7B-B989-F830FB58B81A}" vid="{542255A8-A6CA-4B1F-AF97-6F4A50E424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1C894DA5239849915E94DF731B5967" ma:contentTypeVersion="18" ma:contentTypeDescription="Create a new document." ma:contentTypeScope="" ma:versionID="ea8c4aa1d3a31200a9a7349f18f2cfbb">
  <xsd:schema xmlns:xsd="http://www.w3.org/2001/XMLSchema" xmlns:xs="http://www.w3.org/2001/XMLSchema" xmlns:p="http://schemas.microsoft.com/office/2006/metadata/properties" xmlns:ns2="f163831b-e544-4ea2-9761-12266f0218a2" xmlns:ns3="27da45db-5c56-40f0-812e-9e795a9ded2e" targetNamespace="http://schemas.microsoft.com/office/2006/metadata/properties" ma:root="true" ma:fieldsID="b43fa035edd6fd1f93444923febee338" ns2:_="" ns3:_="">
    <xsd:import namespace="f163831b-e544-4ea2-9761-12266f0218a2"/>
    <xsd:import namespace="27da45db-5c56-40f0-812e-9e795a9ded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63831b-e544-4ea2-9761-12266f0218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4f3aec6-172b-4261-a579-1b9c936781e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da45db-5c56-40f0-812e-9e795a9ded2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89bfb88-a4b8-407b-b9ae-716c5ce0db20}" ma:internalName="TaxCatchAll" ma:showField="CatchAllData" ma:web="27da45db-5c56-40f0-812e-9e795a9ded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7da45db-5c56-40f0-812e-9e795a9ded2e" xsi:nil="true"/>
    <lcf76f155ced4ddcb4097134ff3c332f xmlns="f163831b-e544-4ea2-9761-12266f0218a2">
      <Terms xmlns="http://schemas.microsoft.com/office/infopath/2007/PartnerControls"/>
    </lcf76f155ced4ddcb4097134ff3c332f>
    <SharedWithUsers xmlns="27da45db-5c56-40f0-812e-9e795a9ded2e">
      <UserInfo>
        <DisplayName>Sirviö Heikki</DisplayName>
        <AccountId>912</AccountId>
        <AccountType/>
      </UserInfo>
      <UserInfo>
        <DisplayName>Tarkiainen Kari</DisplayName>
        <AccountId>56</AccountId>
        <AccountType/>
      </UserInfo>
      <UserInfo>
        <DisplayName>Juuti Soile</DisplayName>
        <AccountId>44</AccountId>
        <AccountType/>
      </UserInfo>
      <UserInfo>
        <DisplayName>Vehreävesa Satu</DisplayName>
        <AccountId>41</AccountId>
        <AccountType/>
      </UserInfo>
      <UserInfo>
        <DisplayName>Minkkinen Juha</DisplayName>
        <AccountId>46</AccountId>
        <AccountType/>
      </UserInfo>
      <UserInfo>
        <DisplayName>Intke Maarit</DisplayName>
        <AccountId>124</AccountId>
        <AccountType/>
      </UserInfo>
      <UserInfo>
        <DisplayName>Vilkki Harri</DisplayName>
        <AccountId>1032</AccountId>
        <AccountType/>
      </UserInfo>
      <UserInfo>
        <DisplayName>Tossavainen Tuomo</DisplayName>
        <AccountId>148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F2FB66-3A6B-491D-AAD2-7A1B8DF72A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63831b-e544-4ea2-9761-12266f0218a2"/>
    <ds:schemaRef ds:uri="27da45db-5c56-40f0-812e-9e795a9ded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304A86-56CC-476D-A21D-EF01575989FB}">
  <ds:schemaRefs>
    <ds:schemaRef ds:uri="http://schemas.microsoft.com/office/infopath/2007/PartnerControls"/>
    <ds:schemaRef ds:uri="http://purl.org/dc/terms/"/>
    <ds:schemaRef ds:uri="f163831b-e544-4ea2-9761-12266f0218a2"/>
    <ds:schemaRef ds:uri="27da45db-5c56-40f0-812e-9e795a9ded2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3CCED33-94C5-448E-8824-2D13AA50F0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Pohjan väri sininen ohjelman nimellä</Template>
  <TotalTime>8112</TotalTime>
  <Words>2340</Words>
  <Application>Microsoft Office PowerPoint</Application>
  <PresentationFormat>Laajakuva</PresentationFormat>
  <Paragraphs>211</Paragraphs>
  <Slides>29</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29</vt:i4>
      </vt:variant>
    </vt:vector>
  </HeadingPairs>
  <TitlesOfParts>
    <vt:vector size="34" baseType="lpstr">
      <vt:lpstr>Arial</vt:lpstr>
      <vt:lpstr>Calibri</vt:lpstr>
      <vt:lpstr>Tahoma</vt:lpstr>
      <vt:lpstr>Wingdings</vt:lpstr>
      <vt:lpstr>Office-teema</vt:lpstr>
      <vt:lpstr>EAKR- ja JTF-hankkeiden muutoshakemuksia koskevia ohjeita tuen saajille</vt:lpstr>
      <vt:lpstr>Johdanto </vt:lpstr>
      <vt:lpstr>Miten liikkeelle </vt:lpstr>
      <vt:lpstr>Muutoshakemuksista huomioitavaksi</vt:lpstr>
      <vt:lpstr>Milloin muutoshakemus tarvitaan 1/2</vt:lpstr>
      <vt:lpstr>Milloin muutoshakemus tarvitaan 2/2</vt:lpstr>
      <vt:lpstr>Milloin muutoshakemusta ei tarvita</vt:lpstr>
      <vt:lpstr>Mitä ei voi muuttaa? </vt:lpstr>
      <vt:lpstr>Palkkojen yksikkökustannusmalli (tuntitaksa): Toimintavuosi</vt:lpstr>
      <vt:lpstr>Palkkojen yksikkökustannusmalli (tuntitaksa): Muutokset</vt:lpstr>
      <vt:lpstr>Palkkojen yksikkökustannusmalli (tuntitaksa): Muutokset</vt:lpstr>
      <vt:lpstr>Palkkojen yksikkökustannusmalli (tuntitaksa): Tuntien siirto seuraavalle toimintavuodelle</vt:lpstr>
      <vt:lpstr>Palkkojen yksikkökustannusmalli (tuntitaksa):  Tuntien siirto seuraavalle toimintavuodelle</vt:lpstr>
      <vt:lpstr>Palkkojen yksikkökustannusmalli (tuntitaksa): Tuntien siirto seuraavalle toimintavuodelle: Esimerkki</vt:lpstr>
      <vt:lpstr>Palkkojen yksikkökustannusmalli (tuntitaksa): Muutokset</vt:lpstr>
      <vt:lpstr>Seuraa työtuntien toteutumista toimintavuositasolla</vt:lpstr>
      <vt:lpstr>EURA 2021</vt:lpstr>
      <vt:lpstr>Muutoshakemus EURA2021:ssa</vt:lpstr>
      <vt:lpstr>Tehtävänkuvan muuttaminen EURA2021:ssa</vt:lpstr>
      <vt:lpstr>Tehtävänkuvan muuttaminen EURA2021:ssa</vt:lpstr>
      <vt:lpstr>Kysymyksiä ja vastauksia  Q&amp;A</vt:lpstr>
      <vt:lpstr>PowerPoint-esitys</vt:lpstr>
      <vt:lpstr>PowerPoint-esitys</vt:lpstr>
      <vt:lpstr>PowerPoint-esitys</vt:lpstr>
      <vt:lpstr>PowerPoint-esitys</vt:lpstr>
      <vt:lpstr>PowerPoint-esitys</vt:lpstr>
      <vt:lpstr>PowerPoint-esitys</vt:lpstr>
      <vt:lpstr>PowerPoint-esitys</vt:lpstr>
      <vt:lpstr>Lisätietoja Pohjois-Savon liitossa</vt:lpstr>
    </vt:vector>
  </TitlesOfParts>
  <Company>EU-rahastot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Juuti Soile</dc:creator>
  <cp:lastModifiedBy>Juuti Soile</cp:lastModifiedBy>
  <cp:revision>5</cp:revision>
  <cp:lastPrinted>2024-05-21T05:51:00Z</cp:lastPrinted>
  <dcterms:created xsi:type="dcterms:W3CDTF">2021-10-06T08:58:37Z</dcterms:created>
  <dcterms:modified xsi:type="dcterms:W3CDTF">2024-10-09T08:53:32Z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0x010100D91C894DA5239849915E94DF731B5967</vt:lpwstr>
  </property>
  <property fmtid="{D5CDD505-2E9C-101B-9397-08002B2CF9AE}" pid="3" name="MediaServiceImageTags">
    <vt:lpwstr/>
  </property>
</Properties>
</file>