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1" r:id="rId5"/>
  </p:sldMasterIdLst>
  <p:notesMasterIdLst>
    <p:notesMasterId r:id="rId27"/>
  </p:notesMasterIdLst>
  <p:sldIdLst>
    <p:sldId id="259" r:id="rId6"/>
    <p:sldId id="258" r:id="rId7"/>
    <p:sldId id="265"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371"/>
    <a:srgbClr val="00A4CD"/>
    <a:srgbClr val="FFD3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8FCB64-E273-4CE4-96F1-C47639AB7BD8}" v="103" dt="2024-10-03T09:59:41.320"/>
  </p1510:revLst>
</p1510:revInfo>
</file>

<file path=ppt/tableStyles.xml><?xml version="1.0" encoding="utf-8"?>
<a:tblStyleLst xmlns:a="http://schemas.openxmlformats.org/drawingml/2006/main" def="{0E3FDE45-AF77-4B5C-9715-49D594BDF05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Teematyyli 1 - Korostu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4666" autoAdjust="0"/>
  </p:normalViewPr>
  <p:slideViewPr>
    <p:cSldViewPr snapToGrid="0">
      <p:cViewPr varScale="1">
        <p:scale>
          <a:sx n="52" d="100"/>
          <a:sy n="52" d="100"/>
        </p:scale>
        <p:origin x="48" y="360"/>
      </p:cViewPr>
      <p:guideLst/>
    </p:cSldViewPr>
  </p:slideViewPr>
  <p:outlineViewPr>
    <p:cViewPr>
      <p:scale>
        <a:sx n="33" d="100"/>
        <a:sy n="33" d="100"/>
      </p:scale>
      <p:origin x="0" y="-31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uti Soile" userId="1c1e507d-e544-44bd-a869-26d516bac8b4" providerId="ADAL" clId="{928FCB64-E273-4CE4-96F1-C47639AB7BD8}"/>
    <pc:docChg chg="undo redo custSel addSld delSld modSld addMainMaster modMainMaster">
      <pc:chgData name="Juuti Soile" userId="1c1e507d-e544-44bd-a869-26d516bac8b4" providerId="ADAL" clId="{928FCB64-E273-4CE4-96F1-C47639AB7BD8}" dt="2024-10-03T10:02:58.060" v="3296" actId="404"/>
      <pc:docMkLst>
        <pc:docMk/>
      </pc:docMkLst>
      <pc:sldChg chg="modSp mod">
        <pc:chgData name="Juuti Soile" userId="1c1e507d-e544-44bd-a869-26d516bac8b4" providerId="ADAL" clId="{928FCB64-E273-4CE4-96F1-C47639AB7BD8}" dt="2024-10-03T10:02:04.810" v="3294" actId="6549"/>
        <pc:sldMkLst>
          <pc:docMk/>
          <pc:sldMk cId="3994446614" sldId="258"/>
        </pc:sldMkLst>
        <pc:spChg chg="mod">
          <ac:chgData name="Juuti Soile" userId="1c1e507d-e544-44bd-a869-26d516bac8b4" providerId="ADAL" clId="{928FCB64-E273-4CE4-96F1-C47639AB7BD8}" dt="2024-09-27T12:06:00.842" v="2584" actId="20577"/>
          <ac:spMkLst>
            <pc:docMk/>
            <pc:sldMk cId="3994446614" sldId="258"/>
            <ac:spMk id="2" creationId="{1F886826-178C-44FE-89E3-4B6046874DC9}"/>
          </ac:spMkLst>
        </pc:spChg>
        <pc:spChg chg="mod">
          <ac:chgData name="Juuti Soile" userId="1c1e507d-e544-44bd-a869-26d516bac8b4" providerId="ADAL" clId="{928FCB64-E273-4CE4-96F1-C47639AB7BD8}" dt="2024-10-03T10:02:04.810" v="3294" actId="6549"/>
          <ac:spMkLst>
            <pc:docMk/>
            <pc:sldMk cId="3994446614" sldId="258"/>
            <ac:spMk id="3" creationId="{84C7D55B-FF3E-40F4-912F-169BF04AFBF0}"/>
          </ac:spMkLst>
        </pc:spChg>
      </pc:sldChg>
      <pc:sldChg chg="addSp delSp modSp mod">
        <pc:chgData name="Juuti Soile" userId="1c1e507d-e544-44bd-a869-26d516bac8b4" providerId="ADAL" clId="{928FCB64-E273-4CE4-96F1-C47639AB7BD8}" dt="2024-09-27T12:07:25.602" v="2632" actId="20577"/>
        <pc:sldMkLst>
          <pc:docMk/>
          <pc:sldMk cId="3282159105" sldId="259"/>
        </pc:sldMkLst>
        <pc:spChg chg="mod">
          <ac:chgData name="Juuti Soile" userId="1c1e507d-e544-44bd-a869-26d516bac8b4" providerId="ADAL" clId="{928FCB64-E273-4CE4-96F1-C47639AB7BD8}" dt="2024-09-27T12:07:25.602" v="2632" actId="20577"/>
          <ac:spMkLst>
            <pc:docMk/>
            <pc:sldMk cId="3282159105" sldId="259"/>
            <ac:spMk id="2" creationId="{7E569F52-D099-4F59-B334-EDEB5AD1ACE8}"/>
          </ac:spMkLst>
        </pc:spChg>
        <pc:spChg chg="del mod">
          <ac:chgData name="Juuti Soile" userId="1c1e507d-e544-44bd-a869-26d516bac8b4" providerId="ADAL" clId="{928FCB64-E273-4CE4-96F1-C47639AB7BD8}" dt="2024-09-25T07:17:42.274" v="78" actId="478"/>
          <ac:spMkLst>
            <pc:docMk/>
            <pc:sldMk cId="3282159105" sldId="259"/>
            <ac:spMk id="3" creationId="{8649CE0E-B4B2-4351-A091-4E35FD6401CE}"/>
          </ac:spMkLst>
        </pc:spChg>
        <pc:spChg chg="add del mod">
          <ac:chgData name="Juuti Soile" userId="1c1e507d-e544-44bd-a869-26d516bac8b4" providerId="ADAL" clId="{928FCB64-E273-4CE4-96F1-C47639AB7BD8}" dt="2024-09-25T07:17:46.256" v="79" actId="478"/>
          <ac:spMkLst>
            <pc:docMk/>
            <pc:sldMk cId="3282159105" sldId="259"/>
            <ac:spMk id="6" creationId="{3BCAD84B-D335-0D51-4755-2263E20CFAB6}"/>
          </ac:spMkLst>
        </pc:spChg>
        <pc:picChg chg="add mod">
          <ac:chgData name="Juuti Soile" userId="1c1e507d-e544-44bd-a869-26d516bac8b4" providerId="ADAL" clId="{928FCB64-E273-4CE4-96F1-C47639AB7BD8}" dt="2024-09-25T07:17:05.123" v="76"/>
          <ac:picMkLst>
            <pc:docMk/>
            <pc:sldMk cId="3282159105" sldId="259"/>
            <ac:picMk id="4" creationId="{0C322FFD-1FBD-31C4-B53F-DE3BE293949C}"/>
          </ac:picMkLst>
        </pc:picChg>
      </pc:sldChg>
      <pc:sldChg chg="del">
        <pc:chgData name="Juuti Soile" userId="1c1e507d-e544-44bd-a869-26d516bac8b4" providerId="ADAL" clId="{928FCB64-E273-4CE4-96F1-C47639AB7BD8}" dt="2024-09-25T07:15:53.091" v="64" actId="47"/>
        <pc:sldMkLst>
          <pc:docMk/>
          <pc:sldMk cId="1219763082" sldId="262"/>
        </pc:sldMkLst>
      </pc:sldChg>
      <pc:sldChg chg="addSp delSp modSp mod">
        <pc:chgData name="Juuti Soile" userId="1c1e507d-e544-44bd-a869-26d516bac8b4" providerId="ADAL" clId="{928FCB64-E273-4CE4-96F1-C47639AB7BD8}" dt="2024-09-27T10:45:05.202" v="1424" actId="113"/>
        <pc:sldMkLst>
          <pc:docMk/>
          <pc:sldMk cId="3776155373" sldId="263"/>
        </pc:sldMkLst>
        <pc:spChg chg="mod">
          <ac:chgData name="Juuti Soile" userId="1c1e507d-e544-44bd-a869-26d516bac8b4" providerId="ADAL" clId="{928FCB64-E273-4CE4-96F1-C47639AB7BD8}" dt="2024-09-25T10:26:19.913" v="905" actId="6549"/>
          <ac:spMkLst>
            <pc:docMk/>
            <pc:sldMk cId="3776155373" sldId="263"/>
            <ac:spMk id="2" creationId="{4F1DAEEF-BC5D-41E0-9F12-FB5D5ACB51E9}"/>
          </ac:spMkLst>
        </pc:spChg>
        <pc:spChg chg="del">
          <ac:chgData name="Juuti Soile" userId="1c1e507d-e544-44bd-a869-26d516bac8b4" providerId="ADAL" clId="{928FCB64-E273-4CE4-96F1-C47639AB7BD8}" dt="2024-09-25T07:24:17.912" v="185" actId="478"/>
          <ac:spMkLst>
            <pc:docMk/>
            <pc:sldMk cId="3776155373" sldId="263"/>
            <ac:spMk id="3" creationId="{26640AB4-8859-4449-B9F8-47FD04EF53A5}"/>
          </ac:spMkLst>
        </pc:spChg>
        <pc:graphicFrameChg chg="add mod modGraphic">
          <ac:chgData name="Juuti Soile" userId="1c1e507d-e544-44bd-a869-26d516bac8b4" providerId="ADAL" clId="{928FCB64-E273-4CE4-96F1-C47639AB7BD8}" dt="2024-09-27T10:45:05.202" v="1424" actId="113"/>
          <ac:graphicFrameMkLst>
            <pc:docMk/>
            <pc:sldMk cId="3776155373" sldId="263"/>
            <ac:graphicFrameMk id="4" creationId="{BBEE578F-B137-3F7A-3DEC-5E451DFE2FC3}"/>
          </ac:graphicFrameMkLst>
        </pc:graphicFrameChg>
      </pc:sldChg>
      <pc:sldChg chg="addSp delSp modSp add mod">
        <pc:chgData name="Juuti Soile" userId="1c1e507d-e544-44bd-a869-26d516bac8b4" providerId="ADAL" clId="{928FCB64-E273-4CE4-96F1-C47639AB7BD8}" dt="2024-09-27T11:45:56.005" v="2193" actId="20577"/>
        <pc:sldMkLst>
          <pc:docMk/>
          <pc:sldMk cId="1565445710" sldId="264"/>
        </pc:sldMkLst>
        <pc:spChg chg="mod">
          <ac:chgData name="Juuti Soile" userId="1c1e507d-e544-44bd-a869-26d516bac8b4" providerId="ADAL" clId="{928FCB64-E273-4CE4-96F1-C47639AB7BD8}" dt="2024-09-25T10:26:31.977" v="923" actId="20577"/>
          <ac:spMkLst>
            <pc:docMk/>
            <pc:sldMk cId="1565445710" sldId="264"/>
            <ac:spMk id="2" creationId="{4F1DAEEF-BC5D-41E0-9F12-FB5D5ACB51E9}"/>
          </ac:spMkLst>
        </pc:spChg>
        <pc:graphicFrameChg chg="add del mod modGraphic">
          <ac:chgData name="Juuti Soile" userId="1c1e507d-e544-44bd-a869-26d516bac8b4" providerId="ADAL" clId="{928FCB64-E273-4CE4-96F1-C47639AB7BD8}" dt="2024-09-27T11:45:56.005" v="2193" actId="20577"/>
          <ac:graphicFrameMkLst>
            <pc:docMk/>
            <pc:sldMk cId="1565445710" sldId="264"/>
            <ac:graphicFrameMk id="4" creationId="{BBEE578F-B137-3F7A-3DEC-5E451DFE2FC3}"/>
          </ac:graphicFrameMkLst>
        </pc:graphicFrameChg>
      </pc:sldChg>
      <pc:sldChg chg="addSp delSp modSp new mod">
        <pc:chgData name="Juuti Soile" userId="1c1e507d-e544-44bd-a869-26d516bac8b4" providerId="ADAL" clId="{928FCB64-E273-4CE4-96F1-C47639AB7BD8}" dt="2024-10-03T09:55:37.503" v="3095" actId="6549"/>
        <pc:sldMkLst>
          <pc:docMk/>
          <pc:sldMk cId="3787183522" sldId="265"/>
        </pc:sldMkLst>
        <pc:spChg chg="mod">
          <ac:chgData name="Juuti Soile" userId="1c1e507d-e544-44bd-a869-26d516bac8b4" providerId="ADAL" clId="{928FCB64-E273-4CE4-96F1-C47639AB7BD8}" dt="2024-10-03T09:53:41.363" v="3065" actId="14100"/>
          <ac:spMkLst>
            <pc:docMk/>
            <pc:sldMk cId="3787183522" sldId="265"/>
            <ac:spMk id="2" creationId="{48BBBF1E-FE33-5FE6-82D9-0BC61326CE7D}"/>
          </ac:spMkLst>
        </pc:spChg>
        <pc:spChg chg="del">
          <ac:chgData name="Juuti Soile" userId="1c1e507d-e544-44bd-a869-26d516bac8b4" providerId="ADAL" clId="{928FCB64-E273-4CE4-96F1-C47639AB7BD8}" dt="2024-09-25T08:07:05.433" v="500" actId="478"/>
          <ac:spMkLst>
            <pc:docMk/>
            <pc:sldMk cId="3787183522" sldId="265"/>
            <ac:spMk id="3" creationId="{9C7DC5BF-1E91-BC80-01A1-D856D8985AAD}"/>
          </ac:spMkLst>
        </pc:spChg>
        <pc:spChg chg="add mod">
          <ac:chgData name="Juuti Soile" userId="1c1e507d-e544-44bd-a869-26d516bac8b4" providerId="ADAL" clId="{928FCB64-E273-4CE4-96F1-C47639AB7BD8}" dt="2024-10-03T09:55:37.503" v="3095" actId="6549"/>
          <ac:spMkLst>
            <pc:docMk/>
            <pc:sldMk cId="3787183522" sldId="265"/>
            <ac:spMk id="4" creationId="{F0C1FBE2-C3A5-9955-5F60-2382947171C5}"/>
          </ac:spMkLst>
        </pc:spChg>
      </pc:sldChg>
      <pc:sldChg chg="delSp modSp new mod">
        <pc:chgData name="Juuti Soile" userId="1c1e507d-e544-44bd-a869-26d516bac8b4" providerId="ADAL" clId="{928FCB64-E273-4CE4-96F1-C47639AB7BD8}" dt="2024-09-27T10:45:49.102" v="1426" actId="1076"/>
        <pc:sldMkLst>
          <pc:docMk/>
          <pc:sldMk cId="4199520671" sldId="266"/>
        </pc:sldMkLst>
        <pc:spChg chg="mod">
          <ac:chgData name="Juuti Soile" userId="1c1e507d-e544-44bd-a869-26d516bac8b4" providerId="ADAL" clId="{928FCB64-E273-4CE4-96F1-C47639AB7BD8}" dt="2024-09-27T10:45:49.102" v="1426" actId="1076"/>
          <ac:spMkLst>
            <pc:docMk/>
            <pc:sldMk cId="4199520671" sldId="266"/>
            <ac:spMk id="2" creationId="{42A6BB6F-9C58-2D63-CB49-47A2236844C0}"/>
          </ac:spMkLst>
        </pc:spChg>
        <pc:spChg chg="del">
          <ac:chgData name="Juuti Soile" userId="1c1e507d-e544-44bd-a869-26d516bac8b4" providerId="ADAL" clId="{928FCB64-E273-4CE4-96F1-C47639AB7BD8}" dt="2024-09-25T10:55:20.911" v="953" actId="478"/>
          <ac:spMkLst>
            <pc:docMk/>
            <pc:sldMk cId="4199520671" sldId="266"/>
            <ac:spMk id="3" creationId="{36944F27-DA33-050E-D9CC-928ABDC5B366}"/>
          </ac:spMkLst>
        </pc:spChg>
      </pc:sldChg>
      <pc:sldChg chg="delSp modSp new mod">
        <pc:chgData name="Juuti Soile" userId="1c1e507d-e544-44bd-a869-26d516bac8b4" providerId="ADAL" clId="{928FCB64-E273-4CE4-96F1-C47639AB7BD8}" dt="2024-09-27T11:14:33.659" v="2081" actId="404"/>
        <pc:sldMkLst>
          <pc:docMk/>
          <pc:sldMk cId="463243068" sldId="267"/>
        </pc:sldMkLst>
        <pc:spChg chg="del">
          <ac:chgData name="Juuti Soile" userId="1c1e507d-e544-44bd-a869-26d516bac8b4" providerId="ADAL" clId="{928FCB64-E273-4CE4-96F1-C47639AB7BD8}" dt="2024-09-25T11:02:30.026" v="955" actId="478"/>
          <ac:spMkLst>
            <pc:docMk/>
            <pc:sldMk cId="463243068" sldId="267"/>
            <ac:spMk id="2" creationId="{61AB5726-04AE-02A3-F7B8-19C1AA083D13}"/>
          </ac:spMkLst>
        </pc:spChg>
        <pc:spChg chg="mod">
          <ac:chgData name="Juuti Soile" userId="1c1e507d-e544-44bd-a869-26d516bac8b4" providerId="ADAL" clId="{928FCB64-E273-4CE4-96F1-C47639AB7BD8}" dt="2024-09-27T11:14:33.659" v="2081" actId="404"/>
          <ac:spMkLst>
            <pc:docMk/>
            <pc:sldMk cId="463243068" sldId="267"/>
            <ac:spMk id="3" creationId="{510B3443-9636-42A6-C087-4200E5F8D94D}"/>
          </ac:spMkLst>
        </pc:spChg>
      </pc:sldChg>
      <pc:sldChg chg="addSp delSp modSp add mod">
        <pc:chgData name="Juuti Soile" userId="1c1e507d-e544-44bd-a869-26d516bac8b4" providerId="ADAL" clId="{928FCB64-E273-4CE4-96F1-C47639AB7BD8}" dt="2024-10-03T09:56:31.238" v="3097" actId="20577"/>
        <pc:sldMkLst>
          <pc:docMk/>
          <pc:sldMk cId="185872452" sldId="268"/>
        </pc:sldMkLst>
        <pc:spChg chg="mod">
          <ac:chgData name="Juuti Soile" userId="1c1e507d-e544-44bd-a869-26d516bac8b4" providerId="ADAL" clId="{928FCB64-E273-4CE4-96F1-C47639AB7BD8}" dt="2024-10-03T09:56:31.238" v="3097" actId="20577"/>
          <ac:spMkLst>
            <pc:docMk/>
            <pc:sldMk cId="185872452" sldId="268"/>
            <ac:spMk id="3" creationId="{510B3443-9636-42A6-C087-4200E5F8D94D}"/>
          </ac:spMkLst>
        </pc:spChg>
        <pc:spChg chg="add del">
          <ac:chgData name="Juuti Soile" userId="1c1e507d-e544-44bd-a869-26d516bac8b4" providerId="ADAL" clId="{928FCB64-E273-4CE4-96F1-C47639AB7BD8}" dt="2024-09-25T11:21:53.474" v="1159" actId="22"/>
          <ac:spMkLst>
            <pc:docMk/>
            <pc:sldMk cId="185872452" sldId="268"/>
            <ac:spMk id="4" creationId="{7653A58B-37EA-2E37-4155-24D9CEA71160}"/>
          </ac:spMkLst>
        </pc:spChg>
      </pc:sldChg>
      <pc:sldChg chg="addSp modSp add mod">
        <pc:chgData name="Juuti Soile" userId="1c1e507d-e544-44bd-a869-26d516bac8b4" providerId="ADAL" clId="{928FCB64-E273-4CE4-96F1-C47639AB7BD8}" dt="2024-10-03T09:56:53.381" v="3098" actId="403"/>
        <pc:sldMkLst>
          <pc:docMk/>
          <pc:sldMk cId="628881342" sldId="269"/>
        </pc:sldMkLst>
        <pc:spChg chg="mod">
          <ac:chgData name="Juuti Soile" userId="1c1e507d-e544-44bd-a869-26d516bac8b4" providerId="ADAL" clId="{928FCB64-E273-4CE4-96F1-C47639AB7BD8}" dt="2024-10-03T09:56:53.381" v="3098" actId="403"/>
          <ac:spMkLst>
            <pc:docMk/>
            <pc:sldMk cId="628881342" sldId="269"/>
            <ac:spMk id="3" creationId="{510B3443-9636-42A6-C087-4200E5F8D94D}"/>
          </ac:spMkLst>
        </pc:spChg>
        <pc:picChg chg="add mod">
          <ac:chgData name="Juuti Soile" userId="1c1e507d-e544-44bd-a869-26d516bac8b4" providerId="ADAL" clId="{928FCB64-E273-4CE4-96F1-C47639AB7BD8}" dt="2024-09-27T11:00:36.515" v="1895" actId="1076"/>
          <ac:picMkLst>
            <pc:docMk/>
            <pc:sldMk cId="628881342" sldId="269"/>
            <ac:picMk id="2" creationId="{C0825CC6-A231-4641-6856-5A3A5858D829}"/>
          </ac:picMkLst>
        </pc:picChg>
        <pc:picChg chg="add mod">
          <ac:chgData name="Juuti Soile" userId="1c1e507d-e544-44bd-a869-26d516bac8b4" providerId="ADAL" clId="{928FCB64-E273-4CE4-96F1-C47639AB7BD8}" dt="2024-09-27T11:00:31.438" v="1893"/>
          <ac:picMkLst>
            <pc:docMk/>
            <pc:sldMk cId="628881342" sldId="269"/>
            <ac:picMk id="4" creationId="{456B7A89-E7EC-06C2-3DF3-42993AD8BF90}"/>
          </ac:picMkLst>
        </pc:picChg>
      </pc:sldChg>
      <pc:sldChg chg="addSp delSp modSp add mod">
        <pc:chgData name="Juuti Soile" userId="1c1e507d-e544-44bd-a869-26d516bac8b4" providerId="ADAL" clId="{928FCB64-E273-4CE4-96F1-C47639AB7BD8}" dt="2024-09-27T12:02:12.049" v="2434" actId="113"/>
        <pc:sldMkLst>
          <pc:docMk/>
          <pc:sldMk cId="1651955634" sldId="270"/>
        </pc:sldMkLst>
        <pc:spChg chg="mod">
          <ac:chgData name="Juuti Soile" userId="1c1e507d-e544-44bd-a869-26d516bac8b4" providerId="ADAL" clId="{928FCB64-E273-4CE4-96F1-C47639AB7BD8}" dt="2024-09-27T12:02:12.049" v="2434" actId="113"/>
          <ac:spMkLst>
            <pc:docMk/>
            <pc:sldMk cId="1651955634" sldId="270"/>
            <ac:spMk id="3" creationId="{510B3443-9636-42A6-C087-4200E5F8D94D}"/>
          </ac:spMkLst>
        </pc:spChg>
        <pc:picChg chg="add del mod">
          <ac:chgData name="Juuti Soile" userId="1c1e507d-e544-44bd-a869-26d516bac8b4" providerId="ADAL" clId="{928FCB64-E273-4CE4-96F1-C47639AB7BD8}" dt="2024-09-27T11:00:29.509" v="1892" actId="21"/>
          <ac:picMkLst>
            <pc:docMk/>
            <pc:sldMk cId="1651955634" sldId="270"/>
            <ac:picMk id="4" creationId="{456B7A89-E7EC-06C2-3DF3-42993AD8BF90}"/>
          </ac:picMkLst>
        </pc:picChg>
      </pc:sldChg>
      <pc:sldChg chg="modSp add mod">
        <pc:chgData name="Juuti Soile" userId="1c1e507d-e544-44bd-a869-26d516bac8b4" providerId="ADAL" clId="{928FCB64-E273-4CE4-96F1-C47639AB7BD8}" dt="2024-09-30T06:23:14.766" v="2634" actId="20577"/>
        <pc:sldMkLst>
          <pc:docMk/>
          <pc:sldMk cId="2712442762" sldId="271"/>
        </pc:sldMkLst>
        <pc:spChg chg="mod">
          <ac:chgData name="Juuti Soile" userId="1c1e507d-e544-44bd-a869-26d516bac8b4" providerId="ADAL" clId="{928FCB64-E273-4CE4-96F1-C47639AB7BD8}" dt="2024-09-30T06:23:14.766" v="2634" actId="20577"/>
          <ac:spMkLst>
            <pc:docMk/>
            <pc:sldMk cId="2712442762" sldId="271"/>
            <ac:spMk id="3" creationId="{510B3443-9636-42A6-C087-4200E5F8D94D}"/>
          </ac:spMkLst>
        </pc:spChg>
      </pc:sldChg>
      <pc:sldChg chg="modSp add mod">
        <pc:chgData name="Juuti Soile" userId="1c1e507d-e544-44bd-a869-26d516bac8b4" providerId="ADAL" clId="{928FCB64-E273-4CE4-96F1-C47639AB7BD8}" dt="2024-09-25T12:34:38.299" v="1421" actId="20577"/>
        <pc:sldMkLst>
          <pc:docMk/>
          <pc:sldMk cId="4050167554" sldId="272"/>
        </pc:sldMkLst>
        <pc:spChg chg="mod">
          <ac:chgData name="Juuti Soile" userId="1c1e507d-e544-44bd-a869-26d516bac8b4" providerId="ADAL" clId="{928FCB64-E273-4CE4-96F1-C47639AB7BD8}" dt="2024-09-25T12:34:38.299" v="1421" actId="20577"/>
          <ac:spMkLst>
            <pc:docMk/>
            <pc:sldMk cId="4050167554" sldId="272"/>
            <ac:spMk id="3" creationId="{510B3443-9636-42A6-C087-4200E5F8D94D}"/>
          </ac:spMkLst>
        </pc:spChg>
      </pc:sldChg>
      <pc:sldChg chg="modSp add mod">
        <pc:chgData name="Juuti Soile" userId="1c1e507d-e544-44bd-a869-26d516bac8b4" providerId="ADAL" clId="{928FCB64-E273-4CE4-96F1-C47639AB7BD8}" dt="2024-09-27T11:19:20.406" v="2130" actId="6549"/>
        <pc:sldMkLst>
          <pc:docMk/>
          <pc:sldMk cId="584779016" sldId="273"/>
        </pc:sldMkLst>
        <pc:spChg chg="mod">
          <ac:chgData name="Juuti Soile" userId="1c1e507d-e544-44bd-a869-26d516bac8b4" providerId="ADAL" clId="{928FCB64-E273-4CE4-96F1-C47639AB7BD8}" dt="2024-09-27T11:19:20.406" v="2130" actId="6549"/>
          <ac:spMkLst>
            <pc:docMk/>
            <pc:sldMk cId="584779016" sldId="273"/>
            <ac:spMk id="3" creationId="{510B3443-9636-42A6-C087-4200E5F8D94D}"/>
          </ac:spMkLst>
        </pc:spChg>
      </pc:sldChg>
      <pc:sldChg chg="modSp add mod">
        <pc:chgData name="Juuti Soile" userId="1c1e507d-e544-44bd-a869-26d516bac8b4" providerId="ADAL" clId="{928FCB64-E273-4CE4-96F1-C47639AB7BD8}" dt="2024-09-27T12:00:25.672" v="2433" actId="20577"/>
        <pc:sldMkLst>
          <pc:docMk/>
          <pc:sldMk cId="1344175103" sldId="274"/>
        </pc:sldMkLst>
        <pc:spChg chg="mod">
          <ac:chgData name="Juuti Soile" userId="1c1e507d-e544-44bd-a869-26d516bac8b4" providerId="ADAL" clId="{928FCB64-E273-4CE4-96F1-C47639AB7BD8}" dt="2024-09-27T12:00:25.672" v="2433" actId="20577"/>
          <ac:spMkLst>
            <pc:docMk/>
            <pc:sldMk cId="1344175103" sldId="274"/>
            <ac:spMk id="3" creationId="{510B3443-9636-42A6-C087-4200E5F8D94D}"/>
          </ac:spMkLst>
        </pc:spChg>
      </pc:sldChg>
      <pc:sldChg chg="modSp add mod">
        <pc:chgData name="Juuti Soile" userId="1c1e507d-e544-44bd-a869-26d516bac8b4" providerId="ADAL" clId="{928FCB64-E273-4CE4-96F1-C47639AB7BD8}" dt="2024-09-27T11:47:30.203" v="2220" actId="6549"/>
        <pc:sldMkLst>
          <pc:docMk/>
          <pc:sldMk cId="3702391352" sldId="275"/>
        </pc:sldMkLst>
        <pc:spChg chg="mod">
          <ac:chgData name="Juuti Soile" userId="1c1e507d-e544-44bd-a869-26d516bac8b4" providerId="ADAL" clId="{928FCB64-E273-4CE4-96F1-C47639AB7BD8}" dt="2024-09-27T11:47:30.203" v="2220" actId="6549"/>
          <ac:spMkLst>
            <pc:docMk/>
            <pc:sldMk cId="3702391352" sldId="275"/>
            <ac:spMk id="3" creationId="{510B3443-9636-42A6-C087-4200E5F8D94D}"/>
          </ac:spMkLst>
        </pc:spChg>
      </pc:sldChg>
      <pc:sldChg chg="addSp modSp add mod">
        <pc:chgData name="Juuti Soile" userId="1c1e507d-e544-44bd-a869-26d516bac8b4" providerId="ADAL" clId="{928FCB64-E273-4CE4-96F1-C47639AB7BD8}" dt="2024-09-30T09:56:50.339" v="3038" actId="20577"/>
        <pc:sldMkLst>
          <pc:docMk/>
          <pc:sldMk cId="3884105611" sldId="276"/>
        </pc:sldMkLst>
        <pc:spChg chg="mod">
          <ac:chgData name="Juuti Soile" userId="1c1e507d-e544-44bd-a869-26d516bac8b4" providerId="ADAL" clId="{928FCB64-E273-4CE4-96F1-C47639AB7BD8}" dt="2024-09-30T09:56:50.339" v="3038" actId="20577"/>
          <ac:spMkLst>
            <pc:docMk/>
            <pc:sldMk cId="3884105611" sldId="276"/>
            <ac:spMk id="3" creationId="{510B3443-9636-42A6-C087-4200E5F8D94D}"/>
          </ac:spMkLst>
        </pc:spChg>
        <pc:picChg chg="add mod">
          <ac:chgData name="Juuti Soile" userId="1c1e507d-e544-44bd-a869-26d516bac8b4" providerId="ADAL" clId="{928FCB64-E273-4CE4-96F1-C47639AB7BD8}" dt="2024-09-30T09:56:43.195" v="3037" actId="1076"/>
          <ac:picMkLst>
            <pc:docMk/>
            <pc:sldMk cId="3884105611" sldId="276"/>
            <ac:picMk id="2" creationId="{77760ABD-86CB-B8F7-397F-5A489064C6D1}"/>
          </ac:picMkLst>
        </pc:picChg>
      </pc:sldChg>
      <pc:sldChg chg="modSp add mod">
        <pc:chgData name="Juuti Soile" userId="1c1e507d-e544-44bd-a869-26d516bac8b4" providerId="ADAL" clId="{928FCB64-E273-4CE4-96F1-C47639AB7BD8}" dt="2024-09-27T11:51:23.491" v="2299" actId="20577"/>
        <pc:sldMkLst>
          <pc:docMk/>
          <pc:sldMk cId="748739150" sldId="277"/>
        </pc:sldMkLst>
        <pc:spChg chg="mod">
          <ac:chgData name="Juuti Soile" userId="1c1e507d-e544-44bd-a869-26d516bac8b4" providerId="ADAL" clId="{928FCB64-E273-4CE4-96F1-C47639AB7BD8}" dt="2024-09-27T11:51:23.491" v="2299" actId="20577"/>
          <ac:spMkLst>
            <pc:docMk/>
            <pc:sldMk cId="748739150" sldId="277"/>
            <ac:spMk id="3" creationId="{510B3443-9636-42A6-C087-4200E5F8D94D}"/>
          </ac:spMkLst>
        </pc:spChg>
      </pc:sldChg>
      <pc:sldChg chg="modSp add mod">
        <pc:chgData name="Juuti Soile" userId="1c1e507d-e544-44bd-a869-26d516bac8b4" providerId="ADAL" clId="{928FCB64-E273-4CE4-96F1-C47639AB7BD8}" dt="2024-09-27T11:52:56.246" v="2341" actId="6549"/>
        <pc:sldMkLst>
          <pc:docMk/>
          <pc:sldMk cId="3912080338" sldId="278"/>
        </pc:sldMkLst>
        <pc:spChg chg="mod">
          <ac:chgData name="Juuti Soile" userId="1c1e507d-e544-44bd-a869-26d516bac8b4" providerId="ADAL" clId="{928FCB64-E273-4CE4-96F1-C47639AB7BD8}" dt="2024-09-27T11:52:56.246" v="2341" actId="6549"/>
          <ac:spMkLst>
            <pc:docMk/>
            <pc:sldMk cId="3912080338" sldId="278"/>
            <ac:spMk id="3" creationId="{510B3443-9636-42A6-C087-4200E5F8D94D}"/>
          </ac:spMkLst>
        </pc:spChg>
      </pc:sldChg>
      <pc:sldChg chg="addSp modSp add mod">
        <pc:chgData name="Juuti Soile" userId="1c1e507d-e544-44bd-a869-26d516bac8b4" providerId="ADAL" clId="{928FCB64-E273-4CE4-96F1-C47639AB7BD8}" dt="2024-09-27T11:56:09.896" v="2384" actId="20577"/>
        <pc:sldMkLst>
          <pc:docMk/>
          <pc:sldMk cId="1819541438" sldId="279"/>
        </pc:sldMkLst>
        <pc:spChg chg="mod">
          <ac:chgData name="Juuti Soile" userId="1c1e507d-e544-44bd-a869-26d516bac8b4" providerId="ADAL" clId="{928FCB64-E273-4CE4-96F1-C47639AB7BD8}" dt="2024-09-27T11:56:09.896" v="2384" actId="20577"/>
          <ac:spMkLst>
            <pc:docMk/>
            <pc:sldMk cId="1819541438" sldId="279"/>
            <ac:spMk id="3" creationId="{510B3443-9636-42A6-C087-4200E5F8D94D}"/>
          </ac:spMkLst>
        </pc:spChg>
        <pc:picChg chg="add mod">
          <ac:chgData name="Juuti Soile" userId="1c1e507d-e544-44bd-a869-26d516bac8b4" providerId="ADAL" clId="{928FCB64-E273-4CE4-96F1-C47639AB7BD8}" dt="2024-09-27T11:55:01.050" v="2369" actId="27614"/>
          <ac:picMkLst>
            <pc:docMk/>
            <pc:sldMk cId="1819541438" sldId="279"/>
            <ac:picMk id="4" creationId="{FD5FD8CA-B060-B796-1AF2-1DAE762428C0}"/>
          </ac:picMkLst>
        </pc:picChg>
      </pc:sldChg>
      <pc:sldChg chg="addSp modSp add mod">
        <pc:chgData name="Juuti Soile" userId="1c1e507d-e544-44bd-a869-26d516bac8b4" providerId="ADAL" clId="{928FCB64-E273-4CE4-96F1-C47639AB7BD8}" dt="2024-09-27T11:56:35.255" v="2389" actId="1076"/>
        <pc:sldMkLst>
          <pc:docMk/>
          <pc:sldMk cId="2526815279" sldId="280"/>
        </pc:sldMkLst>
        <pc:spChg chg="mod">
          <ac:chgData name="Juuti Soile" userId="1c1e507d-e544-44bd-a869-26d516bac8b4" providerId="ADAL" clId="{928FCB64-E273-4CE4-96F1-C47639AB7BD8}" dt="2024-09-27T11:56:26.331" v="2387"/>
          <ac:spMkLst>
            <pc:docMk/>
            <pc:sldMk cId="2526815279" sldId="280"/>
            <ac:spMk id="3" creationId="{510B3443-9636-42A6-C087-4200E5F8D94D}"/>
          </ac:spMkLst>
        </pc:spChg>
        <pc:picChg chg="add mod">
          <ac:chgData name="Juuti Soile" userId="1c1e507d-e544-44bd-a869-26d516bac8b4" providerId="ADAL" clId="{928FCB64-E273-4CE4-96F1-C47639AB7BD8}" dt="2024-09-27T11:56:35.255" v="2389" actId="1076"/>
          <ac:picMkLst>
            <pc:docMk/>
            <pc:sldMk cId="2526815279" sldId="280"/>
            <ac:picMk id="2" creationId="{01A0F7CD-AEDB-8286-D3AE-CF228929CC98}"/>
          </ac:picMkLst>
        </pc:picChg>
      </pc:sldChg>
      <pc:sldChg chg="modSp add del mod">
        <pc:chgData name="Juuti Soile" userId="1c1e507d-e544-44bd-a869-26d516bac8b4" providerId="ADAL" clId="{928FCB64-E273-4CE4-96F1-C47639AB7BD8}" dt="2024-09-27T12:05:35.207" v="2577" actId="47"/>
        <pc:sldMkLst>
          <pc:docMk/>
          <pc:sldMk cId="190392295" sldId="281"/>
        </pc:sldMkLst>
        <pc:spChg chg="mod">
          <ac:chgData name="Juuti Soile" userId="1c1e507d-e544-44bd-a869-26d516bac8b4" providerId="ADAL" clId="{928FCB64-E273-4CE4-96F1-C47639AB7BD8}" dt="2024-09-27T12:03:24.846" v="2439" actId="20577"/>
          <ac:spMkLst>
            <pc:docMk/>
            <pc:sldMk cId="190392295" sldId="281"/>
            <ac:spMk id="3" creationId="{510B3443-9636-42A6-C087-4200E5F8D94D}"/>
          </ac:spMkLst>
        </pc:spChg>
      </pc:sldChg>
      <pc:sldChg chg="add del">
        <pc:chgData name="Juuti Soile" userId="1c1e507d-e544-44bd-a869-26d516bac8b4" providerId="ADAL" clId="{928FCB64-E273-4CE4-96F1-C47639AB7BD8}" dt="2024-09-27T12:03:18.841" v="2435" actId="47"/>
        <pc:sldMkLst>
          <pc:docMk/>
          <pc:sldMk cId="1413043402" sldId="282"/>
        </pc:sldMkLst>
      </pc:sldChg>
      <pc:sldChg chg="modSp new mod">
        <pc:chgData name="Juuti Soile" userId="1c1e507d-e544-44bd-a869-26d516bac8b4" providerId="ADAL" clId="{928FCB64-E273-4CE4-96F1-C47639AB7BD8}" dt="2024-10-03T10:02:58.060" v="3296" actId="404"/>
        <pc:sldMkLst>
          <pc:docMk/>
          <pc:sldMk cId="3281711531" sldId="282"/>
        </pc:sldMkLst>
        <pc:spChg chg="mod">
          <ac:chgData name="Juuti Soile" userId="1c1e507d-e544-44bd-a869-26d516bac8b4" providerId="ADAL" clId="{928FCB64-E273-4CE4-96F1-C47639AB7BD8}" dt="2024-10-03T10:02:58.060" v="3296" actId="404"/>
          <ac:spMkLst>
            <pc:docMk/>
            <pc:sldMk cId="3281711531" sldId="282"/>
            <ac:spMk id="2" creationId="{A38E53FD-005F-8BEC-5D94-91881655933C}"/>
          </ac:spMkLst>
        </pc:spChg>
        <pc:spChg chg="mod">
          <ac:chgData name="Juuti Soile" userId="1c1e507d-e544-44bd-a869-26d516bac8b4" providerId="ADAL" clId="{928FCB64-E273-4CE4-96F1-C47639AB7BD8}" dt="2024-10-03T09:58:20.358" v="3127" actId="403"/>
          <ac:spMkLst>
            <pc:docMk/>
            <pc:sldMk cId="3281711531" sldId="282"/>
            <ac:spMk id="3" creationId="{F2939F7C-3E01-37F1-17A1-0C8AEDD946E2}"/>
          </ac:spMkLst>
        </pc:spChg>
      </pc:sldChg>
      <pc:sldChg chg="add del">
        <pc:chgData name="Juuti Soile" userId="1c1e507d-e544-44bd-a869-26d516bac8b4" providerId="ADAL" clId="{928FCB64-E273-4CE4-96F1-C47639AB7BD8}" dt="2024-09-27T12:03:18.841" v="2435" actId="47"/>
        <pc:sldMkLst>
          <pc:docMk/>
          <pc:sldMk cId="1549941263" sldId="283"/>
        </pc:sldMkLst>
      </pc:sldChg>
      <pc:sldChg chg="add del">
        <pc:chgData name="Juuti Soile" userId="1c1e507d-e544-44bd-a869-26d516bac8b4" providerId="ADAL" clId="{928FCB64-E273-4CE4-96F1-C47639AB7BD8}" dt="2024-09-27T12:03:18.841" v="2435" actId="47"/>
        <pc:sldMkLst>
          <pc:docMk/>
          <pc:sldMk cId="943854002" sldId="284"/>
        </pc:sldMkLst>
      </pc:sldChg>
      <pc:sldChg chg="add del">
        <pc:chgData name="Juuti Soile" userId="1c1e507d-e544-44bd-a869-26d516bac8b4" providerId="ADAL" clId="{928FCB64-E273-4CE4-96F1-C47639AB7BD8}" dt="2024-09-27T12:03:18.841" v="2435" actId="47"/>
        <pc:sldMkLst>
          <pc:docMk/>
          <pc:sldMk cId="3017506077" sldId="285"/>
        </pc:sldMkLst>
      </pc:sldChg>
      <pc:sldMasterChg chg="modSldLayout">
        <pc:chgData name="Juuti Soile" userId="1c1e507d-e544-44bd-a869-26d516bac8b4" providerId="ADAL" clId="{928FCB64-E273-4CE4-96F1-C47639AB7BD8}" dt="2024-09-25T08:03:50.812" v="499" actId="14100"/>
        <pc:sldMasterMkLst>
          <pc:docMk/>
          <pc:sldMasterMk cId="4203154310" sldId="2147483648"/>
        </pc:sldMasterMkLst>
        <pc:sldLayoutChg chg="addSp modSp">
          <pc:chgData name="Juuti Soile" userId="1c1e507d-e544-44bd-a869-26d516bac8b4" providerId="ADAL" clId="{928FCB64-E273-4CE4-96F1-C47639AB7BD8}" dt="2024-09-25T07:16:45.437" v="73"/>
          <pc:sldLayoutMkLst>
            <pc:docMk/>
            <pc:sldMasterMk cId="4203154310" sldId="2147483648"/>
            <pc:sldLayoutMk cId="105817881" sldId="2147483654"/>
          </pc:sldLayoutMkLst>
          <pc:picChg chg="add mod">
            <ac:chgData name="Juuti Soile" userId="1c1e507d-e544-44bd-a869-26d516bac8b4" providerId="ADAL" clId="{928FCB64-E273-4CE4-96F1-C47639AB7BD8}" dt="2024-09-25T07:16:45.437" v="73"/>
            <ac:picMkLst>
              <pc:docMk/>
              <pc:sldMasterMk cId="4203154310" sldId="2147483648"/>
              <pc:sldLayoutMk cId="105817881" sldId="2147483654"/>
              <ac:picMk id="3" creationId="{2C0751EB-C469-05B8-2179-5375965AD900}"/>
            </ac:picMkLst>
          </pc:picChg>
        </pc:sldLayoutChg>
        <pc:sldLayoutChg chg="addSp modSp">
          <pc:chgData name="Juuti Soile" userId="1c1e507d-e544-44bd-a869-26d516bac8b4" providerId="ADAL" clId="{928FCB64-E273-4CE4-96F1-C47639AB7BD8}" dt="2024-09-25T07:16:47.980" v="74"/>
          <pc:sldLayoutMkLst>
            <pc:docMk/>
            <pc:sldMasterMk cId="4203154310" sldId="2147483648"/>
            <pc:sldLayoutMk cId="1595175783" sldId="2147483655"/>
          </pc:sldLayoutMkLst>
          <pc:picChg chg="add mod">
            <ac:chgData name="Juuti Soile" userId="1c1e507d-e544-44bd-a869-26d516bac8b4" providerId="ADAL" clId="{928FCB64-E273-4CE4-96F1-C47639AB7BD8}" dt="2024-09-25T07:16:47.980" v="74"/>
            <ac:picMkLst>
              <pc:docMk/>
              <pc:sldMasterMk cId="4203154310" sldId="2147483648"/>
              <pc:sldLayoutMk cId="1595175783" sldId="2147483655"/>
              <ac:picMk id="2" creationId="{27451C95-B49F-7A38-BAD5-31E7F9D19502}"/>
            </ac:picMkLst>
          </pc:picChg>
        </pc:sldLayoutChg>
        <pc:sldLayoutChg chg="addSp modSp mod">
          <pc:chgData name="Juuti Soile" userId="1c1e507d-e544-44bd-a869-26d516bac8b4" providerId="ADAL" clId="{928FCB64-E273-4CE4-96F1-C47639AB7BD8}" dt="2024-09-25T08:03:50.812" v="499" actId="14100"/>
          <pc:sldLayoutMkLst>
            <pc:docMk/>
            <pc:sldMasterMk cId="4203154310" sldId="2147483648"/>
            <pc:sldLayoutMk cId="3540221990" sldId="2147483662"/>
          </pc:sldLayoutMkLst>
          <pc:spChg chg="mod">
            <ac:chgData name="Juuti Soile" userId="1c1e507d-e544-44bd-a869-26d516bac8b4" providerId="ADAL" clId="{928FCB64-E273-4CE4-96F1-C47639AB7BD8}" dt="2024-09-25T08:03:44.665" v="497" actId="1076"/>
            <ac:spMkLst>
              <pc:docMk/>
              <pc:sldMasterMk cId="4203154310" sldId="2147483648"/>
              <pc:sldLayoutMk cId="3540221990" sldId="2147483662"/>
              <ac:spMk id="2" creationId="{380DB878-8E84-426A-BEF0-AF1AAFA1F994}"/>
            </ac:spMkLst>
          </pc:spChg>
          <pc:spChg chg="mod">
            <ac:chgData name="Juuti Soile" userId="1c1e507d-e544-44bd-a869-26d516bac8b4" providerId="ADAL" clId="{928FCB64-E273-4CE4-96F1-C47639AB7BD8}" dt="2024-09-25T08:03:50.812" v="499" actId="14100"/>
            <ac:spMkLst>
              <pc:docMk/>
              <pc:sldMasterMk cId="4203154310" sldId="2147483648"/>
              <pc:sldLayoutMk cId="3540221990" sldId="2147483662"/>
              <ac:spMk id="3" creationId="{6E3B6CAA-4767-42B4-A19C-0CFD9AFC8229}"/>
            </ac:spMkLst>
          </pc:spChg>
          <pc:picChg chg="add mod">
            <ac:chgData name="Juuti Soile" userId="1c1e507d-e544-44bd-a869-26d516bac8b4" providerId="ADAL" clId="{928FCB64-E273-4CE4-96F1-C47639AB7BD8}" dt="2024-09-25T07:16:26.803" v="68" actId="1076"/>
            <ac:picMkLst>
              <pc:docMk/>
              <pc:sldMasterMk cId="4203154310" sldId="2147483648"/>
              <pc:sldLayoutMk cId="3540221990" sldId="2147483662"/>
              <ac:picMk id="5" creationId="{E90B4184-50FC-A1A9-CD80-B0CC4D927599}"/>
            </ac:picMkLst>
          </pc:picChg>
        </pc:sldLayoutChg>
        <pc:sldLayoutChg chg="addSp modSp">
          <pc:chgData name="Juuti Soile" userId="1c1e507d-e544-44bd-a869-26d516bac8b4" providerId="ADAL" clId="{928FCB64-E273-4CE4-96F1-C47639AB7BD8}" dt="2024-09-25T07:16:34.829" v="69"/>
          <pc:sldLayoutMkLst>
            <pc:docMk/>
            <pc:sldMasterMk cId="4203154310" sldId="2147483648"/>
            <pc:sldLayoutMk cId="1981874931" sldId="2147483664"/>
          </pc:sldLayoutMkLst>
          <pc:picChg chg="add mod">
            <ac:chgData name="Juuti Soile" userId="1c1e507d-e544-44bd-a869-26d516bac8b4" providerId="ADAL" clId="{928FCB64-E273-4CE4-96F1-C47639AB7BD8}" dt="2024-09-25T07:16:34.829" v="69"/>
            <ac:picMkLst>
              <pc:docMk/>
              <pc:sldMasterMk cId="4203154310" sldId="2147483648"/>
              <pc:sldLayoutMk cId="1981874931" sldId="2147483664"/>
              <ac:picMk id="4" creationId="{7A2CB023-C0A5-E790-B498-1691EDFB3506}"/>
            </ac:picMkLst>
          </pc:picChg>
        </pc:sldLayoutChg>
        <pc:sldLayoutChg chg="addSp modSp">
          <pc:chgData name="Juuti Soile" userId="1c1e507d-e544-44bd-a869-26d516bac8b4" providerId="ADAL" clId="{928FCB64-E273-4CE4-96F1-C47639AB7BD8}" dt="2024-09-25T07:16:37.031" v="70"/>
          <pc:sldLayoutMkLst>
            <pc:docMk/>
            <pc:sldMasterMk cId="4203154310" sldId="2147483648"/>
            <pc:sldLayoutMk cId="866744854" sldId="2147483665"/>
          </pc:sldLayoutMkLst>
          <pc:picChg chg="add mod">
            <ac:chgData name="Juuti Soile" userId="1c1e507d-e544-44bd-a869-26d516bac8b4" providerId="ADAL" clId="{928FCB64-E273-4CE4-96F1-C47639AB7BD8}" dt="2024-09-25T07:16:37.031" v="70"/>
            <ac:picMkLst>
              <pc:docMk/>
              <pc:sldMasterMk cId="4203154310" sldId="2147483648"/>
              <pc:sldLayoutMk cId="866744854" sldId="2147483665"/>
              <ac:picMk id="4" creationId="{CFC3675D-B3C1-0E91-8F82-DE58B13324F7}"/>
            </ac:picMkLst>
          </pc:picChg>
        </pc:sldLayoutChg>
        <pc:sldLayoutChg chg="addSp modSp">
          <pc:chgData name="Juuti Soile" userId="1c1e507d-e544-44bd-a869-26d516bac8b4" providerId="ADAL" clId="{928FCB64-E273-4CE4-96F1-C47639AB7BD8}" dt="2024-09-25T07:16:38.532" v="71"/>
          <pc:sldLayoutMkLst>
            <pc:docMk/>
            <pc:sldMasterMk cId="4203154310" sldId="2147483648"/>
            <pc:sldLayoutMk cId="230418472" sldId="2147483666"/>
          </pc:sldLayoutMkLst>
          <pc:picChg chg="add mod">
            <ac:chgData name="Juuti Soile" userId="1c1e507d-e544-44bd-a869-26d516bac8b4" providerId="ADAL" clId="{928FCB64-E273-4CE4-96F1-C47639AB7BD8}" dt="2024-09-25T07:16:38.532" v="71"/>
            <ac:picMkLst>
              <pc:docMk/>
              <pc:sldMasterMk cId="4203154310" sldId="2147483648"/>
              <pc:sldLayoutMk cId="230418472" sldId="2147483666"/>
              <ac:picMk id="4" creationId="{F83D7F26-89E3-EAC4-CAAB-CD5A04D94E8F}"/>
            </ac:picMkLst>
          </pc:picChg>
        </pc:sldLayoutChg>
        <pc:sldLayoutChg chg="addSp modSp">
          <pc:chgData name="Juuti Soile" userId="1c1e507d-e544-44bd-a869-26d516bac8b4" providerId="ADAL" clId="{928FCB64-E273-4CE4-96F1-C47639AB7BD8}" dt="2024-09-25T07:16:39.934" v="72"/>
          <pc:sldLayoutMkLst>
            <pc:docMk/>
            <pc:sldMasterMk cId="4203154310" sldId="2147483648"/>
            <pc:sldLayoutMk cId="3021953784" sldId="2147483668"/>
          </pc:sldLayoutMkLst>
          <pc:picChg chg="add mod">
            <ac:chgData name="Juuti Soile" userId="1c1e507d-e544-44bd-a869-26d516bac8b4" providerId="ADAL" clId="{928FCB64-E273-4CE4-96F1-C47639AB7BD8}" dt="2024-09-25T07:16:39.934" v="72"/>
            <ac:picMkLst>
              <pc:docMk/>
              <pc:sldMasterMk cId="4203154310" sldId="2147483648"/>
              <pc:sldLayoutMk cId="3021953784" sldId="2147483668"/>
              <ac:picMk id="4" creationId="{D662B7EC-9F14-8F56-B10C-57E067F6F9FA}"/>
            </ac:picMkLst>
          </pc:picChg>
        </pc:sldLayoutChg>
      </pc:sldMasterChg>
      <pc:sldMasterChg chg="new mod addSldLayout">
        <pc:chgData name="Juuti Soile" userId="1c1e507d-e544-44bd-a869-26d516bac8b4" providerId="ADAL" clId="{928FCB64-E273-4CE4-96F1-C47639AB7BD8}" dt="2024-09-25T07:16:53.207" v="75" actId="6938"/>
        <pc:sldMasterMkLst>
          <pc:docMk/>
          <pc:sldMasterMk cId="3714141017" sldId="2147483671"/>
        </pc:sldMasterMkLst>
        <pc:sldLayoutChg chg="new replId">
          <pc:chgData name="Juuti Soile" userId="1c1e507d-e544-44bd-a869-26d516bac8b4" providerId="ADAL" clId="{928FCB64-E273-4CE4-96F1-C47639AB7BD8}" dt="2024-09-25T07:16:53.207" v="75" actId="6938"/>
          <pc:sldLayoutMkLst>
            <pc:docMk/>
            <pc:sldMasterMk cId="3714141017" sldId="2147483671"/>
            <pc:sldLayoutMk cId="2226566628" sldId="2147483672"/>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818787682" sldId="2147483673"/>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3765278364" sldId="2147483674"/>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731922792" sldId="2147483675"/>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2045408896" sldId="2147483676"/>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1772088748" sldId="2147483677"/>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2986929387" sldId="2147483678"/>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2995330397" sldId="2147483679"/>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2766835064" sldId="2147483680"/>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1682753256" sldId="2147483681"/>
          </pc:sldLayoutMkLst>
        </pc:sldLayoutChg>
        <pc:sldLayoutChg chg="new replId">
          <pc:chgData name="Juuti Soile" userId="1c1e507d-e544-44bd-a869-26d516bac8b4" providerId="ADAL" clId="{928FCB64-E273-4CE4-96F1-C47639AB7BD8}" dt="2024-09-25T07:16:53.207" v="75" actId="6938"/>
          <pc:sldLayoutMkLst>
            <pc:docMk/>
            <pc:sldMasterMk cId="3714141017" sldId="2147483671"/>
            <pc:sldLayoutMk cId="1908592354" sldId="214748368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B766C-D144-4860-8378-C8AED84E14A7}" type="datetimeFigureOut">
              <a:rPr lang="en-GB" smtClean="0"/>
              <a:t>03/10/2024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4FF52D-3802-4A03-8323-AE312A03D6DA}" type="slidenum">
              <a:rPr lang="en-GB" smtClean="0"/>
              <a:t>‹#›</a:t>
            </a:fld>
            <a:endParaRPr lang="en-GB"/>
          </a:p>
        </p:txBody>
      </p:sp>
    </p:spTree>
    <p:extLst>
      <p:ext uri="{BB962C8B-B14F-4D97-AF65-F5344CB8AC3E}">
        <p14:creationId xmlns:p14="http://schemas.microsoft.com/office/powerpoint/2010/main" val="42539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298576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731102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211707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D1E37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lvl1pPr>
          </a:lstStyle>
          <a:p>
            <a:r>
              <a:rPr lang="fi-FI" noProof="0"/>
              <a:t>Muokkaa ots. perustyyl. napsautt.</a:t>
            </a:r>
          </a:p>
        </p:txBody>
      </p:sp>
      <p:sp>
        <p:nvSpPr>
          <p:cNvPr id="3" name="Text Placeholder 2">
            <a:extLst>
              <a:ext uri="{FF2B5EF4-FFF2-40B4-BE49-F238E27FC236}">
                <a16:creationId xmlns:a16="http://schemas.microsoft.com/office/drawing/2014/main" id="{D9CBEED2-7281-4966-AB72-5E594107A5D8}"/>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BF2496A5-3E1B-4BA1-B42F-6D9B3BBB989A}"/>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814827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lvl1pPr>
          </a:lstStyle>
          <a:p>
            <a:r>
              <a:rPr lang="fi-FI" noProof="0"/>
              <a:t>Muokkaa ots. perustyyl. napsautt.</a:t>
            </a:r>
          </a:p>
        </p:txBody>
      </p:sp>
      <p:pic>
        <p:nvPicPr>
          <p:cNvPr id="3" name="Kuva 2" descr="Kuva, joka sisältää kohteen teksti, Fontti, logo, Grafiikka&#10;&#10;Kuvaus luotu automaattisesti">
            <a:extLst>
              <a:ext uri="{FF2B5EF4-FFF2-40B4-BE49-F238E27FC236}">
                <a16:creationId xmlns:a16="http://schemas.microsoft.com/office/drawing/2014/main" id="{2C0751EB-C469-05B8-2179-5375965AD9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105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2" name="Kuva 1" descr="Kuva, joka sisältää kohteen teksti, Fontti, logo, Grafiikka&#10;&#10;Kuvaus luotu automaattisesti">
            <a:extLst>
              <a:ext uri="{FF2B5EF4-FFF2-40B4-BE49-F238E27FC236}">
                <a16:creationId xmlns:a16="http://schemas.microsoft.com/office/drawing/2014/main" id="{27451C95-B49F-7A38-BAD5-31E7F9D195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1595175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982305-A836-AFFD-2893-2403329E7F2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06C96B5-BE4C-3423-2F27-6550229DCF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87B5C99-9119-97C4-F4D9-3151C196D652}"/>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B9C1C601-EB71-EBB5-BA2F-4CE4BDFD8AD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557E66E-F19F-417A-AA2C-72C6B2BF2A16}"/>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2226566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63CD6D-26DD-D683-1240-A25C0CF8174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82FF9C4-F9F4-88EC-17C3-0E6CC947BAB7}"/>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478CC16-6600-DB42-1B51-3886348DBCBA}"/>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DABB57BA-136E-5B88-D824-3C8E4E87909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60D00D1-817F-E398-8BA6-34F7F85AA253}"/>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8187876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F1340D-2CBF-6C2C-B6DE-A0AA51F4D218}"/>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A97DFFA-42C3-F7FE-3D4D-FD99EB4C938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DFAC7F54-7C9A-7466-F036-116999E95CCE}"/>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E3348D1C-26C0-ADD9-FAAE-A50BD60631C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9B6F400-1C16-D561-B3F7-357251AAA5F2}"/>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3765278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1958307-B3E3-E4EA-879F-6040F1F767E6}"/>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70D50BC-9881-B573-41A5-484F7A806B1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BFA5FA8-6E49-9AD1-E75E-97D8D4410966}"/>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681DD3A-D8EB-2ED1-A93C-CFED4A3416ED}"/>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6" name="Alatunnisteen paikkamerkki 5">
            <a:extLst>
              <a:ext uri="{FF2B5EF4-FFF2-40B4-BE49-F238E27FC236}">
                <a16:creationId xmlns:a16="http://schemas.microsoft.com/office/drawing/2014/main" id="{912FA636-B0F7-FE3A-8D92-9B707F4144C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5AD2DE4-C4FA-011B-D6FA-DC6974B93A6B}"/>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731922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4450CD-B287-A05D-82F9-D028016EC13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212A119-9170-0FB2-BD4C-F0F8A2D6B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0CE54763-0AF1-FEA9-CCD1-53E7AF6AE0A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A2525E5E-B356-5FE7-3DDE-4477E44904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F7AFA02-EBAC-3C39-F630-31F02213603A}"/>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8F0D13A-4148-354D-548D-11FEE8E52B26}"/>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8" name="Alatunnisteen paikkamerkki 7">
            <a:extLst>
              <a:ext uri="{FF2B5EF4-FFF2-40B4-BE49-F238E27FC236}">
                <a16:creationId xmlns:a16="http://schemas.microsoft.com/office/drawing/2014/main" id="{74DEFD90-A8BC-FAF5-C091-ED99FAD78F4D}"/>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88D53044-5325-8C9C-1C3A-6B9EFFE9916B}"/>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204540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8C8AA788-1511-D443-BE5F-7908AB2BA881}"/>
              </a:ext>
            </a:extLst>
          </p:cNvPr>
          <p:cNvSpPr/>
          <p:nvPr userDrawn="1"/>
        </p:nvSpPr>
        <p:spPr>
          <a:xfrm>
            <a:off x="0" y="-1"/>
            <a:ext cx="12192000" cy="5936347"/>
          </a:xfrm>
          <a:prstGeom prst="rect">
            <a:avLst/>
          </a:prstGeom>
          <a:solidFill>
            <a:srgbClr val="D1E37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4180072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B4D5FA-298F-5185-D4B1-1858472B32B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8D5DFCB-6261-2F31-060A-C94E926A6C3A}"/>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4" name="Alatunnisteen paikkamerkki 3">
            <a:extLst>
              <a:ext uri="{FF2B5EF4-FFF2-40B4-BE49-F238E27FC236}">
                <a16:creationId xmlns:a16="http://schemas.microsoft.com/office/drawing/2014/main" id="{B0D13566-179C-3BA1-8BD8-1A569B45003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C237F32-AA92-0AB8-F8CC-8A9A1988F4A0}"/>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1772088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B8B572A-5165-155E-6EE0-EC6AAFD1552F}"/>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3" name="Alatunnisteen paikkamerkki 2">
            <a:extLst>
              <a:ext uri="{FF2B5EF4-FFF2-40B4-BE49-F238E27FC236}">
                <a16:creationId xmlns:a16="http://schemas.microsoft.com/office/drawing/2014/main" id="{17CCC4CC-F641-01F4-2674-8B770A868C34}"/>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FE13AA1E-99F7-439A-C76F-1F9AE2ABCAE3}"/>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2986929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A5D207-5A8B-FFF0-AD64-2060A989124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FF47B4C-0779-21B6-1639-60DEF5FAA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2CE261B-731D-69D1-FF2E-BED8960A1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F6FFC950-D063-52BF-DFEC-77FC776AC2E0}"/>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6" name="Alatunnisteen paikkamerkki 5">
            <a:extLst>
              <a:ext uri="{FF2B5EF4-FFF2-40B4-BE49-F238E27FC236}">
                <a16:creationId xmlns:a16="http://schemas.microsoft.com/office/drawing/2014/main" id="{29B50F5E-F461-6989-AE33-5D5A57A8AE2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61B0046-D55D-0F65-DBFF-950BD3F1412B}"/>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2995330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A556E9-A668-15A8-A6DF-4E726A969C2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2B45C82-2AF0-F029-30E2-82860AECA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2953BF3-EF43-40BD-7133-FC7F84B57E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1F718B0-5241-FF12-8A51-0CCECBA235F3}"/>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6" name="Alatunnisteen paikkamerkki 5">
            <a:extLst>
              <a:ext uri="{FF2B5EF4-FFF2-40B4-BE49-F238E27FC236}">
                <a16:creationId xmlns:a16="http://schemas.microsoft.com/office/drawing/2014/main" id="{8EBB09B5-9DB7-FFD1-D51A-80347655898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6AB3E28-0229-481B-4CD6-81366DD4AF73}"/>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2766835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DCE19B-A0DC-7C17-D360-97A5F99F39C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BA3E706C-3452-D0E7-EB94-840510FA3619}"/>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9D4D9ED-217B-845D-6181-D9EA73138117}"/>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02F3F718-E313-7CF1-0126-50BBFE640DD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05F71EC-D0F7-9F54-60DC-9F3EA4F364E1}"/>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1682753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3D9F6B7-E26C-4227-367F-DA2F42E73BA7}"/>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0C017A5E-85B4-F5CF-8FD7-87F2FAA055D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6444443-2D56-9036-1D23-93B6732D6BFA}"/>
              </a:ext>
            </a:extLst>
          </p:cNvPr>
          <p:cNvSpPr>
            <a:spLocks noGrp="1"/>
          </p:cNvSpPr>
          <p:nvPr>
            <p:ph type="dt" sz="half" idx="10"/>
          </p:nvPr>
        </p:nvSpPr>
        <p:spPr/>
        <p:txBody>
          <a:body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B5F91CBC-B6B2-9832-9A3A-952B6DB2C71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CCC9083-F21F-9DBC-35D2-DE4215B5F053}"/>
              </a:ext>
            </a:extLst>
          </p:cNvPr>
          <p:cNvSpPr>
            <a:spLocks noGrp="1"/>
          </p:cNvSpPr>
          <p:nvPr>
            <p:ph type="sldNum" sz="quarter" idx="12"/>
          </p:nvPr>
        </p:nvSpPr>
        <p:spPr/>
        <p:txBody>
          <a:bodyPr/>
          <a:lstStyle/>
          <a:p>
            <a:fld id="{33E6FDFB-0F29-4A5E-8609-A2437BD707CC}" type="slidenum">
              <a:rPr lang="fi-FI" smtClean="0"/>
              <a:t>‹#›</a:t>
            </a:fld>
            <a:endParaRPr lang="fi-FI"/>
          </a:p>
        </p:txBody>
      </p:sp>
    </p:spTree>
    <p:extLst>
      <p:ext uri="{BB962C8B-B14F-4D97-AF65-F5344CB8AC3E}">
        <p14:creationId xmlns:p14="http://schemas.microsoft.com/office/powerpoint/2010/main" val="190859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71201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360868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95060"/>
            <a:ext cx="10515600" cy="1033907"/>
          </a:xfrm>
        </p:spPr>
        <p:txBody>
          <a:bodyPr/>
          <a:lstStyle>
            <a:lvl1pPr>
              <a:defRPr sz="3200"/>
            </a:lvl1pPr>
          </a:lstStyle>
          <a:p>
            <a:r>
              <a:rPr lang="fi-FI" noProof="0" dirty="0"/>
              <a:t>Muokkaa </a:t>
            </a:r>
            <a:r>
              <a:rPr lang="fi-FI" noProof="0" dirty="0" err="1"/>
              <a:t>ots</a:t>
            </a:r>
            <a:r>
              <a:rPr lang="fi-FI" noProof="0" dirty="0"/>
              <a:t>. </a:t>
            </a:r>
            <a:r>
              <a:rPr lang="fi-FI" noProof="0" dirty="0" err="1"/>
              <a:t>perustyyl</a:t>
            </a:r>
            <a:r>
              <a:rPr lang="fi-FI" noProof="0" dirty="0"/>
              <a:t>. </a:t>
            </a:r>
            <a:r>
              <a:rPr lang="fi-FI" noProof="0" dirty="0" err="1"/>
              <a:t>napsautt</a:t>
            </a:r>
            <a:r>
              <a:rPr lang="fi-FI" noProof="0" dirty="0"/>
              <a: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536192"/>
            <a:ext cx="10515600" cy="3995928"/>
          </a:xfrm>
        </p:spPr>
        <p:txBody>
          <a:bodyPr/>
          <a:lstStyle/>
          <a:p>
            <a:pPr lvl="0"/>
            <a:r>
              <a:rPr lang="fi-FI" noProof="0" dirty="0"/>
              <a:t>Muokkaa tekstin perustyylejä napsauttamalla</a:t>
            </a:r>
          </a:p>
          <a:p>
            <a:pPr lvl="1"/>
            <a:r>
              <a:rPr lang="fi-FI" noProof="0" dirty="0"/>
              <a:t>toinen taso</a:t>
            </a:r>
          </a:p>
          <a:p>
            <a:pPr lvl="2"/>
            <a:r>
              <a:rPr lang="fi-FI" noProof="0" dirty="0"/>
              <a:t>kolmas taso</a:t>
            </a:r>
          </a:p>
          <a:p>
            <a:pPr lvl="3"/>
            <a:r>
              <a:rPr lang="fi-FI" noProof="0" dirty="0"/>
              <a:t>neljäs taso</a:t>
            </a:r>
          </a:p>
          <a:p>
            <a:pPr lvl="4"/>
            <a:r>
              <a:rPr lang="fi-FI" noProof="0" dirty="0"/>
              <a:t>viides taso</a:t>
            </a:r>
          </a:p>
        </p:txBody>
      </p:sp>
      <p:pic>
        <p:nvPicPr>
          <p:cNvPr id="5" name="Kuva 4" descr="Kuva, joka sisältää kohteen teksti, Fontti, logo, Grafiikka&#10;&#10;Kuvaus luotu automaattisesti">
            <a:extLst>
              <a:ext uri="{FF2B5EF4-FFF2-40B4-BE49-F238E27FC236}">
                <a16:creationId xmlns:a16="http://schemas.microsoft.com/office/drawing/2014/main" id="{E90B4184-50FC-A1A9-CD80-B0CC4D9275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354022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pic>
        <p:nvPicPr>
          <p:cNvPr id="4" name="Kuva 3" descr="Kuva, joka sisältää kohteen teksti, Fontti, logo, Grafiikka&#10;&#10;Kuvaus luotu automaattisesti">
            <a:extLst>
              <a:ext uri="{FF2B5EF4-FFF2-40B4-BE49-F238E27FC236}">
                <a16:creationId xmlns:a16="http://schemas.microsoft.com/office/drawing/2014/main" id="{7A2CB023-C0A5-E790-B498-1691EDFB35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198187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pic>
        <p:nvPicPr>
          <p:cNvPr id="4" name="Kuva 3" descr="Kuva, joka sisältää kohteen teksti, Fontti, logo, Grafiikka&#10;&#10;Kuvaus luotu automaattisesti">
            <a:extLst>
              <a:ext uri="{FF2B5EF4-FFF2-40B4-BE49-F238E27FC236}">
                <a16:creationId xmlns:a16="http://schemas.microsoft.com/office/drawing/2014/main" id="{CFC3675D-B3C1-0E91-8F82-DE58B13324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8667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fi-FI" noProof="0" dirty="0"/>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pic>
        <p:nvPicPr>
          <p:cNvPr id="4" name="Kuva 3" descr="Kuva, joka sisältää kohteen teksti, Fontti, logo, Grafiikka&#10;&#10;Kuvaus luotu automaattisesti">
            <a:extLst>
              <a:ext uri="{FF2B5EF4-FFF2-40B4-BE49-F238E27FC236}">
                <a16:creationId xmlns:a16="http://schemas.microsoft.com/office/drawing/2014/main" id="{F83D7F26-89E3-EAC4-CAAB-CD5A04D94E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23041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pic>
        <p:nvPicPr>
          <p:cNvPr id="4" name="Kuva 3" descr="Kuva, joka sisältää kohteen teksti, Fontti, logo, Grafiikka&#10;&#10;Kuvaus luotu automaattisesti">
            <a:extLst>
              <a:ext uri="{FF2B5EF4-FFF2-40B4-BE49-F238E27FC236}">
                <a16:creationId xmlns:a16="http://schemas.microsoft.com/office/drawing/2014/main" id="{D662B7EC-9F14-8F56-B10C-57E067F6F9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302195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rgbClr val="D1E3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TextBox 5">
            <a:extLst>
              <a:ext uri="{FF2B5EF4-FFF2-40B4-BE49-F238E27FC236}">
                <a16:creationId xmlns:a16="http://schemas.microsoft.com/office/drawing/2014/main" id="{B0DB7AEB-FC4F-44E0-8373-3FBAF0071727}"/>
              </a:ext>
            </a:extLst>
          </p:cNvPr>
          <p:cNvSpPr txBox="1"/>
          <p:nvPr userDrawn="1"/>
        </p:nvSpPr>
        <p:spPr>
          <a:xfrm>
            <a:off x="2971800" y="6240780"/>
            <a:ext cx="6249924" cy="276999"/>
          </a:xfrm>
          <a:prstGeom prst="rect">
            <a:avLst/>
          </a:prstGeom>
          <a:noFill/>
        </p:spPr>
        <p:txBody>
          <a:bodyPr wrap="square" lIns="0" tIns="0" rIns="0" bIns="0" rtlCol="0" anchor="ctr" anchorCtr="0">
            <a:spAutoFit/>
          </a:bodyPr>
          <a:lstStyle/>
          <a:p>
            <a:pPr algn="ctr"/>
            <a:r>
              <a:rPr lang="fi-FI" noProof="0"/>
              <a:t>Uudistuva ja osaava Suomi 2021–2027</a:t>
            </a:r>
          </a:p>
        </p:txBody>
      </p:sp>
      <p:pic>
        <p:nvPicPr>
          <p:cNvPr id="10" name="Kuva 8">
            <a:extLst>
              <a:ext uri="{FF2B5EF4-FFF2-40B4-BE49-F238E27FC236}">
                <a16:creationId xmlns:a16="http://schemas.microsoft.com/office/drawing/2014/main" id="{52E1622E-5A65-4724-91BA-D79AA8AD7880}"/>
              </a:ext>
              <a:ext uri="{C183D7F6-B498-43B3-948B-1728B52AA6E4}">
                <adec:decorative xmlns:adec="http://schemas.microsoft.com/office/drawing/2017/decorative" val="1"/>
              </a:ext>
            </a:extLst>
          </p:cNvPr>
          <p:cNvPicPr>
            <a:picLocks noChangeAspect="1"/>
          </p:cNvPicPr>
          <p:nvPr userDrawn="1"/>
        </p:nvPicPr>
        <p:blipFill>
          <a:blip r:embed="rId16"/>
          <a:stretch>
            <a:fillRect/>
          </a:stretch>
        </p:blipFill>
        <p:spPr>
          <a:xfrm>
            <a:off x="146219" y="6048766"/>
            <a:ext cx="3153035" cy="661519"/>
          </a:xfrm>
          <a:prstGeom prst="rect">
            <a:avLst/>
          </a:prstGeom>
        </p:spPr>
      </p:pic>
    </p:spTree>
    <p:extLst>
      <p:ext uri="{BB962C8B-B14F-4D97-AF65-F5344CB8AC3E}">
        <p14:creationId xmlns:p14="http://schemas.microsoft.com/office/powerpoint/2010/main" val="420315431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7" r:id="rId3"/>
    <p:sldLayoutId id="2147483650" r:id="rId4"/>
    <p:sldLayoutId id="2147483662" r:id="rId5"/>
    <p:sldLayoutId id="2147483664" r:id="rId6"/>
    <p:sldLayoutId id="2147483665" r:id="rId7"/>
    <p:sldLayoutId id="2147483666" r:id="rId8"/>
    <p:sldLayoutId id="2147483668" r:id="rId9"/>
    <p:sldLayoutId id="2147483669" r:id="rId10"/>
    <p:sldLayoutId id="2147483670" r:id="rId11"/>
    <p:sldLayoutId id="2147483651" r:id="rId12"/>
    <p:sldLayoutId id="2147483654" r:id="rId13"/>
    <p:sldLayoutId id="2147483655" r:id="rId14"/>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0338D1F-D315-2127-0E4E-7AEB9C24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0F975B4E-B253-35DB-4193-CF40CD6DE5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18128F5-03DE-4AFE-C90E-4B4BCEE91E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EE1EB7D-6AE4-46CC-888B-4921461554CE}" type="datetimeFigureOut">
              <a:rPr lang="fi-FI" smtClean="0"/>
              <a:t>3.10.2024</a:t>
            </a:fld>
            <a:endParaRPr lang="fi-FI"/>
          </a:p>
        </p:txBody>
      </p:sp>
      <p:sp>
        <p:nvSpPr>
          <p:cNvPr id="5" name="Alatunnisteen paikkamerkki 4">
            <a:extLst>
              <a:ext uri="{FF2B5EF4-FFF2-40B4-BE49-F238E27FC236}">
                <a16:creationId xmlns:a16="http://schemas.microsoft.com/office/drawing/2014/main" id="{66B259F6-E158-C9ED-4FAC-19E3BEF0C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a:extLst>
              <a:ext uri="{FF2B5EF4-FFF2-40B4-BE49-F238E27FC236}">
                <a16:creationId xmlns:a16="http://schemas.microsoft.com/office/drawing/2014/main" id="{51B2B308-D50D-16C5-57BA-FBF3305EC3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E6FDFB-0F29-4A5E-8609-A2437BD707CC}" type="slidenum">
              <a:rPr lang="fi-FI" smtClean="0"/>
              <a:t>‹#›</a:t>
            </a:fld>
            <a:endParaRPr lang="fi-FI"/>
          </a:p>
        </p:txBody>
      </p:sp>
    </p:spTree>
    <p:extLst>
      <p:ext uri="{BB962C8B-B14F-4D97-AF65-F5344CB8AC3E}">
        <p14:creationId xmlns:p14="http://schemas.microsoft.com/office/powerpoint/2010/main" val="371414101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rakennerahastot.fi/documents/91635434/106731053/Tiedoksianto+DE+MINIMIS+tuesta+FI.pdf/a270de53-2fca-e496-7b9a-19dc27bf1987/Tiedoksianto+DE+MINIMIS+tuesta+FI.pdf?t=1672393345289" TargetMode="External"/><Relationship Id="rId2" Type="http://schemas.openxmlformats.org/officeDocument/2006/relationships/hyperlink" Target="https://rakennerahastot.fi/documents/91635434/106731053/DE+MINIMIS+ilmoitus+OSALLISTUVA+YRITYS+FI+2.pdf/fc033d9c-9969-60d2-ac69-c4756eab5652/DE+MINIMIS+ilmoitus+OSALLISTUVA+YRITYS+FI+2.pdf?t=1660910964724"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9F52-D099-4F59-B334-EDEB5AD1ACE8}"/>
              </a:ext>
            </a:extLst>
          </p:cNvPr>
          <p:cNvSpPr>
            <a:spLocks noGrp="1"/>
          </p:cNvSpPr>
          <p:nvPr>
            <p:ph type="ctrTitle"/>
          </p:nvPr>
        </p:nvSpPr>
        <p:spPr>
          <a:xfrm>
            <a:off x="1407268" y="2044740"/>
            <a:ext cx="9144000" cy="2387600"/>
          </a:xfrm>
        </p:spPr>
        <p:txBody>
          <a:bodyPr/>
          <a:lstStyle/>
          <a:p>
            <a:r>
              <a:rPr lang="fi-FI" sz="6000" dirty="0"/>
              <a:t>INDIKAATTOREIDEN MÄÄRITELMÄT</a:t>
            </a:r>
            <a:br>
              <a:rPr lang="fi-FI" sz="5400" dirty="0"/>
            </a:br>
            <a:endParaRPr lang="fi-FI" sz="5400" dirty="0"/>
          </a:p>
        </p:txBody>
      </p:sp>
      <p:pic>
        <p:nvPicPr>
          <p:cNvPr id="4" name="Kuva 3" descr="Kuva, joka sisältää kohteen teksti, Fontti, logo, Grafiikka&#10;&#10;Kuvaus luotu automaattisesti">
            <a:extLst>
              <a:ext uri="{FF2B5EF4-FFF2-40B4-BE49-F238E27FC236}">
                <a16:creationId xmlns:a16="http://schemas.microsoft.com/office/drawing/2014/main" id="{0C322FFD-1FBD-31C4-B53F-DE3BE29394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0527" y="6025896"/>
            <a:ext cx="2381250" cy="695325"/>
          </a:xfrm>
          <a:prstGeom prst="rect">
            <a:avLst/>
          </a:prstGeom>
        </p:spPr>
      </p:pic>
    </p:spTree>
    <p:extLst>
      <p:ext uri="{BB962C8B-B14F-4D97-AF65-F5344CB8AC3E}">
        <p14:creationId xmlns:p14="http://schemas.microsoft.com/office/powerpoint/2010/main" val="3282159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00100" y="221343"/>
            <a:ext cx="10820400" cy="5259977"/>
          </a:xfrm>
        </p:spPr>
        <p:txBody>
          <a:bodyPr/>
          <a:lstStyle/>
          <a:p>
            <a:pPr marL="0" indent="0">
              <a:buNone/>
            </a:pPr>
            <a:endParaRPr lang="fi-FI" sz="1600" dirty="0"/>
          </a:p>
          <a:p>
            <a:pPr marL="0" indent="0">
              <a:buNone/>
            </a:pPr>
            <a:r>
              <a:rPr lang="fi-FI" sz="1600" b="1" dirty="0"/>
              <a:t>RCR01 Uudet tuella aikaansaadut työpaikat </a:t>
            </a:r>
          </a:p>
          <a:p>
            <a:pPr marL="0" indent="0">
              <a:buNone/>
            </a:pPr>
            <a:r>
              <a:rPr lang="fi-FI" sz="1600" dirty="0"/>
              <a:t>Merkitse uusien, hankkeen toimenpiteiden seurauksena aikaansaatavien työpaikkojen lukumäärä yrityksessä.  Ilmoita uudet työpaikat henkilötyövuosina, yhden desimaalin tarkkuudella. </a:t>
            </a:r>
            <a:r>
              <a:rPr lang="fi-FI" sz="1600" b="1" dirty="0"/>
              <a:t>Hankehenkilöstöä ei lasketa mukaan. </a:t>
            </a:r>
          </a:p>
          <a:p>
            <a:pPr marL="0" indent="0">
              <a:buNone/>
            </a:pPr>
            <a:r>
              <a:rPr lang="fi-FI" sz="1600" dirty="0"/>
              <a:t>Uudella työpaikalla tarkoitetaan hankkeen toimenpiteiden seurauksena syntyvää uutta kokoaikaista vastaavaa työtilaisuutta, johon palkataan uusi työntekijä pysyvään, jatkuvaluonteiseen tehtävään. Jatkuvaluonteisella tehtävällä tarkoitetaan sitä, että työsuhde kestää vähintään vuoden hankkeen päättymisen jälkeen. Jos syntyy kaksi osa-aikaista työpaikkaa (esim. 50 %:n työajalla työskentelevä osa-aikainen työpaikka), ilmoitetaan se yhtenä kokoaikaisena uutena työpaikkana. </a:t>
            </a:r>
          </a:p>
          <a:p>
            <a:pPr marL="0" indent="0">
              <a:buNone/>
            </a:pPr>
            <a:r>
              <a:rPr lang="fi-FI" sz="1600" dirty="0"/>
              <a:t> Yrityksen määritelmä: Yrityksiksi katsotaan niiden oikeudellisesta muodosta riippumatta kaikki yksiköt, jotka harjoittavat taloudellista toimintaa. Taloudellista toimintaa on kaikki toiminta, jossa tavaroita tai palveluja tarjotaan markkinoilla.</a:t>
            </a:r>
          </a:p>
        </p:txBody>
      </p:sp>
    </p:spTree>
    <p:extLst>
      <p:ext uri="{BB962C8B-B14F-4D97-AF65-F5344CB8AC3E}">
        <p14:creationId xmlns:p14="http://schemas.microsoft.com/office/powerpoint/2010/main" val="165195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NR02 TKI -infrastruktuuria käyttävät yritykset </a:t>
            </a:r>
          </a:p>
          <a:p>
            <a:pPr marL="0" indent="0">
              <a:buNone/>
            </a:pPr>
            <a:r>
              <a:rPr lang="fi-FI" sz="1600" dirty="0"/>
              <a:t>Arvioi, montako yritystä hyödyntää tässä hankkeessa rakennettavaa (uutta) TKI-infrastruktuuria tai aiemmin muulla rahoituksella rakennettua (olemassa olevaa) TKI-infrastruktuuria </a:t>
            </a:r>
            <a:r>
              <a:rPr lang="fi-FI" sz="1600" b="1" dirty="0"/>
              <a:t>tämän hankkeen toteutusaikana</a:t>
            </a:r>
            <a:r>
              <a:rPr lang="fi-FI" sz="1600" dirty="0"/>
              <a:t>.</a:t>
            </a:r>
          </a:p>
          <a:p>
            <a:pPr marL="0" indent="0">
              <a:buNone/>
            </a:pPr>
            <a:r>
              <a:rPr lang="fi-FI" sz="1600" dirty="0"/>
              <a:t>TKI-infrastruktuurin hyödyntäminen on EU:n valtiontukisääntelyn alaista toimintaa. Valtiontukisääntöjen soveltaminen on arvioitava hanketta koskevien tukipäätösten yhteydessä hakijan ja osallistuvan yrityksen osalta.  </a:t>
            </a:r>
            <a:br>
              <a:rPr lang="fi-FI" sz="1600" dirty="0"/>
            </a:br>
            <a:endParaRPr lang="fi-FI" sz="1600" dirty="0"/>
          </a:p>
          <a:p>
            <a:pPr marL="0" indent="0">
              <a:buNone/>
            </a:pPr>
            <a:r>
              <a:rPr lang="fi-FI" sz="1600" dirty="0"/>
              <a:t>Osallistuvan yrityksen osalta tämän indikaattorin yhteydessä tarkasteltavia seikkoja: Jos yritys käyttää tutkimusorganisaation kiinteää omaisuutta, henkilöstöresurssia tms. omaan taloudelliseen toimintaansa, niin</a:t>
            </a:r>
            <a:br>
              <a:rPr lang="fi-FI" sz="1600" dirty="0"/>
            </a:br>
            <a:r>
              <a:rPr lang="fi-FI" sz="1600" dirty="0"/>
              <a:t>- tuki on de </a:t>
            </a:r>
            <a:r>
              <a:rPr lang="fi-FI" sz="1600" dirty="0" err="1"/>
              <a:t>minimis</a:t>
            </a:r>
            <a:r>
              <a:rPr lang="fi-FI" sz="1600" dirty="0"/>
              <a:t> –ehtoista, jos yritys ei maksa hyödyntämisestä markkinahintaa, </a:t>
            </a:r>
            <a:br>
              <a:rPr lang="fi-FI" sz="1600" dirty="0"/>
            </a:br>
            <a:r>
              <a:rPr lang="fi-FI" sz="1600" dirty="0"/>
              <a:t>- tuki ei ole de </a:t>
            </a:r>
            <a:r>
              <a:rPr lang="fi-FI" sz="1600" dirty="0" err="1"/>
              <a:t>minimis</a:t>
            </a:r>
            <a:r>
              <a:rPr lang="fi-FI" sz="1600" dirty="0"/>
              <a:t> –ehtoista, jos yritys maksaa TKI –infrastruktuurin hyödyntämisestä markkinahinnan. </a:t>
            </a:r>
            <a:br>
              <a:rPr lang="fi-FI" sz="1600" dirty="0"/>
            </a:br>
            <a:r>
              <a:rPr lang="fi-FI" sz="1600" dirty="0"/>
              <a:t>Valtiontukea ei siirry yritykselle sillä edellytyksellä, että tutkimusorganisaatio saa riittävän korvauksen palveluistaan. </a:t>
            </a:r>
          </a:p>
          <a:p>
            <a:pPr marL="0" indent="0">
              <a:buNone/>
            </a:pPr>
            <a:r>
              <a:rPr lang="fi-FI" sz="1600" dirty="0"/>
              <a:t>Jos kyse on tutkimusorganisaation ja yritysten kesken tehtävästä yhteistyöstä, jossa tulokset ovat yleisesti hyödynnettävissä ja immateriaalioikeudet jaetaan tasapuolisesti yhteistyöosapuolien kesken (molempien ehtojen on täytyttävä), niin tuki ei ole de </a:t>
            </a:r>
            <a:r>
              <a:rPr lang="fi-FI" sz="1600" dirty="0" err="1"/>
              <a:t>minimis</a:t>
            </a:r>
            <a:r>
              <a:rPr lang="fi-FI" sz="1600" dirty="0"/>
              <a:t> –ehtoista.  </a:t>
            </a:r>
          </a:p>
          <a:p>
            <a:pPr marL="0" indent="0">
              <a:buNone/>
            </a:pPr>
            <a:r>
              <a:rPr lang="fi-FI" sz="1600" dirty="0"/>
              <a:t>Riippumatta siitä, onko TKI-infrastruktuurin rahoituslähteenä hankkeen saama tuki tai jokin muu tuki ennen hanketta, kyse on julkisen rahoituksen kanavoitumisesta taloudelliseen toimintaan, jos toimija on julkisoikeudellinen yhteisö sillä hetkellä, kun yritys osallistuu hankkeeseen. </a:t>
            </a:r>
          </a:p>
          <a:p>
            <a:pPr marL="0" indent="0">
              <a:buNone/>
            </a:pPr>
            <a:r>
              <a:rPr lang="fi-FI" sz="1400" dirty="0"/>
              <a:t>-Yrityksen määritelmä: Yrityksellä tarkoitetaan tässä niitä organisaatioita, jotka ovat organisaatiotyypiltään mikroyrityksiä, pienyrityksiä, keskisuuria yrityksiä tai suuryrityksiä.</a:t>
            </a:r>
          </a:p>
        </p:txBody>
      </p:sp>
    </p:spTree>
    <p:extLst>
      <p:ext uri="{BB962C8B-B14F-4D97-AF65-F5344CB8AC3E}">
        <p14:creationId xmlns:p14="http://schemas.microsoft.com/office/powerpoint/2010/main" val="271244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RCR03 Tuote- tai prosessi-innovaatioita tekevät pk-yritykset </a:t>
            </a:r>
          </a:p>
          <a:p>
            <a:pPr marL="0" indent="0">
              <a:buNone/>
            </a:pPr>
            <a:r>
              <a:rPr lang="fi-FI" sz="1600" dirty="0"/>
              <a:t>Merkitse niiden pk-yritysten määrä, jotka tavoittelevat tuote- tai prosessi-innovaation tai -innovaatioiden tekemistä tuen seurauksena.  </a:t>
            </a:r>
          </a:p>
          <a:p>
            <a:pPr marL="0" indent="0">
              <a:buNone/>
            </a:pPr>
            <a:r>
              <a:rPr lang="fi-FI" sz="1600" dirty="0"/>
              <a:t>Tuoteinnovaatio on uusi tai merkittävästi kehitetty tuote tai palvelu liittyen esimerkiksi sen ominaisuuksiin, käyttäjäystävällisyyteen tai osiin. Prosessi-innovaatio on uusi tai merkittävästi kehitetty tuotantoprosessi, jakelumenetelmä, tukitoiminto tai vastaava.</a:t>
            </a:r>
          </a:p>
          <a:p>
            <a:pPr marL="0" indent="0">
              <a:buNone/>
            </a:pPr>
            <a:endParaRPr lang="fi-FI" sz="1600" dirty="0"/>
          </a:p>
          <a:p>
            <a:pPr marL="0" indent="0">
              <a:buNone/>
            </a:pPr>
            <a:endParaRPr lang="fi-FI" sz="1600" dirty="0"/>
          </a:p>
          <a:p>
            <a:pPr marL="0" indent="0">
              <a:buNone/>
            </a:pPr>
            <a:r>
              <a:rPr lang="fi-FI" sz="1600" b="1" dirty="0"/>
              <a:t>NO02 Yhteiskehittämistä tukevat alustat ja verkostot </a:t>
            </a:r>
          </a:p>
          <a:p>
            <a:pPr marL="0" indent="0">
              <a:buNone/>
            </a:pPr>
            <a:r>
              <a:rPr lang="fi-FI" sz="1600" dirty="0"/>
              <a:t>Merkitse yhteiskehittämistä tukevien alustojen ja verkostojen määrä. Verkostot ovat johdettuja ja toiminnaltaan organisoituja yhteisöjä. Alustoilla tarkoitetaan fyysisiä tai digitaalisia kokeilu- ja testiympäristöjä. Verkostot ja alustat, joissa yhteiskehittäminen tapahtuu, voivat olla uusia tai jo olemassa olevia. </a:t>
            </a:r>
          </a:p>
          <a:p>
            <a:pPr marL="0" indent="0">
              <a:buNone/>
            </a:pPr>
            <a:endParaRPr lang="fi-FI" sz="1600" dirty="0"/>
          </a:p>
          <a:p>
            <a:pPr marL="0" indent="0">
              <a:buNone/>
            </a:pPr>
            <a:endParaRPr lang="fi-FI" sz="1600" dirty="0"/>
          </a:p>
        </p:txBody>
      </p:sp>
    </p:spTree>
    <p:extLst>
      <p:ext uri="{BB962C8B-B14F-4D97-AF65-F5344CB8AC3E}">
        <p14:creationId xmlns:p14="http://schemas.microsoft.com/office/powerpoint/2010/main" val="405016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NO03 Yhteiskehittämiseen osallistuvat yritykset</a:t>
            </a:r>
          </a:p>
          <a:p>
            <a:pPr marL="0" indent="0">
              <a:buNone/>
            </a:pPr>
            <a:r>
              <a:rPr lang="fi-FI" sz="1600" dirty="0"/>
              <a:t>Merkitse seuraavan määritelmän mukaiseen yhteiskehittämiseen osallistuvien yritysten lukumäärä:</a:t>
            </a:r>
            <a:br>
              <a:rPr lang="fi-FI" sz="1600" dirty="0"/>
            </a:br>
            <a:r>
              <a:rPr lang="fi-FI" sz="1600" dirty="0"/>
              <a:t>Määritelmän mukaiset yritykset osallistuvat omalla aktiivisella panoksellaan verkostoihin ja laajempiin innovaatiotoiminnan ekosysteemeihin, jotka ovat johdettuja ja organisoituja innovaatiotoiminnan kehittämisyhteisöjä. Täyttääkseen osallistumisen määritelmän yrityksen panoksen tulee olla luonteeltaan aktiivista.</a:t>
            </a:r>
          </a:p>
          <a:p>
            <a:pPr marL="0" indent="0">
              <a:buNone/>
            </a:pPr>
            <a:endParaRPr lang="fi-FI" sz="1600" dirty="0"/>
          </a:p>
          <a:p>
            <a:pPr marL="0" indent="0">
              <a:buNone/>
            </a:pPr>
            <a:endParaRPr lang="fi-FI" sz="1600" dirty="0"/>
          </a:p>
          <a:p>
            <a:pPr marL="0" indent="0">
              <a:buNone/>
            </a:pPr>
            <a:r>
              <a:rPr lang="fi-FI" sz="1600" b="1" dirty="0"/>
              <a:t>NR10 Ilmastonmuutokseen sopeutumiseen kehitetyt uudet ratkaisut</a:t>
            </a:r>
          </a:p>
          <a:p>
            <a:pPr marL="0" indent="0">
              <a:buNone/>
            </a:pPr>
            <a:r>
              <a:rPr lang="fi-FI" sz="1600" dirty="0"/>
              <a:t>Merkitse ilmastonmuutokseen sopeutumista edistävien uusien ratkaisujen lukumäärä. </a:t>
            </a:r>
            <a:br>
              <a:rPr lang="fi-FI" sz="1600" dirty="0"/>
            </a:br>
            <a:r>
              <a:rPr lang="fi-FI" sz="1600" dirty="0"/>
              <a:t>Ilmastonmuutokseen sopeutuminen tarkoittaa varautumista ilmastonmuutoksen vaikutuksiin, kielteisten vaikutusten ennakointia ja vähentämistä sekä muutoksen myönteisten vaikutusten luomiin mahdollisuuksiin tarttumista. </a:t>
            </a:r>
          </a:p>
          <a:p>
            <a:pPr marL="0" indent="0">
              <a:buNone/>
            </a:pPr>
            <a:r>
              <a:rPr lang="fi-FI" sz="1600" dirty="0"/>
              <a:t>Sopeutumiseen kehitettävät ratkaisut voivat liittyä esimerkiksi äärimmäisiin sää- ja vesioloihin liittyviin ennakkovaroitusjärjestelmiin, ohjeistuksiin ja varautumissuunnitelmiin, riskikäsitysten ja käyttäytymisen muuttamiseen tähtäävään tiedotukseen, infrastruktuurin kuten vesi-, energia-, liikenne- ja viestintäverkkojen, jätehuollon ja ruokaturvan ilmastokestävyyden parantamiseen sekä seurantajärjestelmiin nopean reagoinnin mahdollistamiseksi. Kun hankkeen aikana raportoidaan toteumasta, uudet ratkaisut nimetään raporteissa. </a:t>
            </a:r>
          </a:p>
        </p:txBody>
      </p:sp>
    </p:spTree>
    <p:extLst>
      <p:ext uri="{BB962C8B-B14F-4D97-AF65-F5344CB8AC3E}">
        <p14:creationId xmlns:p14="http://schemas.microsoft.com/office/powerpoint/2010/main" val="58477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RCO14 Digipalvelujen ja –sovellusten kehittämiseen tukea saavat julkiset organisaatiot </a:t>
            </a:r>
          </a:p>
          <a:p>
            <a:pPr marL="0" indent="0">
              <a:buNone/>
            </a:pPr>
            <a:r>
              <a:rPr lang="fi-FI" sz="1600" dirty="0"/>
              <a:t>Julkisilla organisaatioilla tarkoitetaan tässä yhteydessä organisaatioita, jotka hoitavat viranomaistehtävää. Merkitse niiden viranomaisten määrä, jotka saavat hakemuksen mukaisesta toiminnasta tukea digipalvelujen ja –sovellusten kehittämiseen. Katso osallistuvan organisaation määritelmä ohjeen yleisestä osiosta. Viranomaistehtävää hoitaviksi määritellään tässä yhteydessä organisaatiotyypiltään: Kunta, Kuntayhtymä, Muu julkisoikeudellinen oikeushenkilö, Valtion viranomainen. </a:t>
            </a:r>
          </a:p>
          <a:p>
            <a:pPr marL="0" indent="0">
              <a:buNone/>
            </a:pPr>
            <a:endParaRPr lang="fi-FI" sz="1600" dirty="0"/>
          </a:p>
          <a:p>
            <a:pPr marL="0" indent="0">
              <a:buNone/>
            </a:pPr>
            <a:r>
              <a:rPr lang="fi-FI" sz="1600" b="1" dirty="0"/>
              <a:t>NO04 Digitaalisten innovaatiokeskittymien (DIH) palveluja käyttävät yritykset ja julkiset organisaatiot</a:t>
            </a:r>
          </a:p>
          <a:p>
            <a:pPr marL="0" indent="0">
              <a:buNone/>
            </a:pPr>
            <a:r>
              <a:rPr lang="fi-FI" sz="1600" dirty="0"/>
              <a:t>Merkitse yritysten ja julkisten organisaatioiden yhteismäärä, joiden tavoitellaan käyttävän digitaalisen innovaatiokeskittymän palveluita hankkeen aikana. </a:t>
            </a:r>
          </a:p>
          <a:p>
            <a:pPr marL="0" indent="0">
              <a:buNone/>
            </a:pPr>
            <a:r>
              <a:rPr lang="fi-FI" sz="1600" dirty="0"/>
              <a:t>Voidaan raportoida myös muitakin kuin virallisen DIH-määritelmän saaneita.</a:t>
            </a:r>
          </a:p>
          <a:p>
            <a:pPr marL="0" indent="0">
              <a:buNone/>
            </a:pPr>
            <a:r>
              <a:rPr lang="fi-FI" sz="1600" dirty="0"/>
              <a:t>Indikaattorimääritelmä on väljä ja mahdollistaa myös kansallisten verkostojen mukana olemisen. </a:t>
            </a:r>
          </a:p>
          <a:p>
            <a:pPr marL="0" indent="0">
              <a:buNone/>
            </a:pPr>
            <a:r>
              <a:rPr lang="fi-FI" sz="1600" dirty="0"/>
              <a:t>- DIH (Digital Innovation Hub) on organisaatio tai yhteenliittymä, joka tarjoaa palveluita asiakkaidensa digitaalisen uudistumisen ja/tai innovaatioiden hyödyntämisen tai tuottamisen tukemiseksi digitalisoituvassa toimintaympäristössä. Vähintään osa palveluista tarjotaan asiakkaalle tuettuun hintaan tai ilmaiseksi. Digitaalinen innovaatiokeskittymä voi toimia aktiivisena kumppanina, yhteisönä, tietokeskuksena, edistäjänä tai välittäjänä. Se tarjoaa mahdollisuuden saada uusinta tietoa ja asiantuntemusta digitaalisista ja niihin liittyvistä mahdollistavista teknologioista, jotka ovat välttämättömiä yritysten kilpailukyvyn parantamiseksi tuotannon, palvelujen ja liiketoimintaprosessien kannalta. </a:t>
            </a:r>
          </a:p>
        </p:txBody>
      </p:sp>
    </p:spTree>
    <p:extLst>
      <p:ext uri="{BB962C8B-B14F-4D97-AF65-F5344CB8AC3E}">
        <p14:creationId xmlns:p14="http://schemas.microsoft.com/office/powerpoint/2010/main" val="1344175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RCO04 Muuta kuin rahoitustukea saaneet yritykset  </a:t>
            </a:r>
          </a:p>
          <a:p>
            <a:pPr marL="0" indent="0">
              <a:buNone/>
            </a:pPr>
            <a:r>
              <a:rPr lang="fi-FI" sz="1600" dirty="0"/>
              <a:t>Merkitse de </a:t>
            </a:r>
            <a:r>
              <a:rPr lang="fi-FI" sz="1600" dirty="0" err="1"/>
              <a:t>minimis</a:t>
            </a:r>
            <a:r>
              <a:rPr lang="fi-FI" sz="1600" dirty="0"/>
              <a:t> -tukea eli muuta tukea kuin rahoitustukea saavien yritysten lukumäärä. Mukaan lasketaan hankkeen kohderyhmään kuuluvat, hankkeen hyödynsaajana olevat osallistuvat yritykset, jotka saavat rahanarvoisen edun hankkeeseen osallistumisesta. Mieti tarkkaan hankkeeseesi kuuluvat de </a:t>
            </a:r>
            <a:r>
              <a:rPr lang="fi-FI" sz="1600" dirty="0" err="1"/>
              <a:t>minimis</a:t>
            </a:r>
            <a:r>
              <a:rPr lang="fi-FI" sz="1600" dirty="0"/>
              <a:t> -toimenpiteet ja kuinka paljon yrityksiä niihin tulisi osallistumaan.</a:t>
            </a:r>
          </a:p>
          <a:p>
            <a:pPr marL="0" indent="0">
              <a:buNone/>
            </a:pPr>
            <a:endParaRPr lang="fi-FI" sz="1600" dirty="0"/>
          </a:p>
          <a:p>
            <a:pPr marL="0" indent="0">
              <a:buNone/>
            </a:pPr>
            <a:r>
              <a:rPr lang="fi-FI" sz="1600" b="1" dirty="0"/>
              <a:t>RCO27 Kansalliset/alueelliset/paikalliset ilmastonmuutokseen sopeutumisen strategiat</a:t>
            </a:r>
          </a:p>
          <a:p>
            <a:pPr marL="0" indent="0">
              <a:buNone/>
            </a:pPr>
            <a:r>
              <a:rPr lang="fi-FI" sz="1600" dirty="0"/>
              <a:t>Merkitse sellaisten kansallisten, alueellisten tai paikallisten ilmastonmuutokseen sopeutumisen strategioiden lukumäärä, joiden laatimista haetaan rahoitettavaksi hankkeesta.  </a:t>
            </a:r>
          </a:p>
          <a:p>
            <a:pPr marL="0" indent="0">
              <a:buNone/>
            </a:pPr>
            <a:r>
              <a:rPr lang="fi-FI" sz="1600" dirty="0"/>
              <a:t>Strategia voi olla kansallinen tai alueellinen, tai paikallisena esimerkiksi keskuskaupungin tai kuntayhtymän tasolla valmisteltu. Strategia on hyväksytty käyttöön otettavaksi tai toimeenpantavaksi. Indikaattori kattaa myös vesivarojen ilmastokestävää käyttöä ja suojelua edistävät strategiat. Indikaattorituotoksiksi luetaan uudet sekä merkittävästi päivitetyt strategiat sekä niihin kiinteästi liittyvät toimenpidesuunnitelmat. Kun hankkeen aikana raportoidaan toteumasta, strategia tai toimenpidesuunnitelma nimetään raporteissa.</a:t>
            </a:r>
          </a:p>
        </p:txBody>
      </p:sp>
    </p:spTree>
    <p:extLst>
      <p:ext uri="{BB962C8B-B14F-4D97-AF65-F5344CB8AC3E}">
        <p14:creationId xmlns:p14="http://schemas.microsoft.com/office/powerpoint/2010/main" val="3702391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NO06 Pk-yritykset, joiden saavutettavuus on parantunut hankkeen seurauksena</a:t>
            </a:r>
          </a:p>
          <a:p>
            <a:pPr marL="0" indent="0">
              <a:buNone/>
            </a:pPr>
            <a:r>
              <a:rPr lang="fi-FI" sz="1600" dirty="0"/>
              <a:t>Merkitse pk-yritysten lukumäärä, joissa saavutettavuus paranee merkittävästi hankkeen toimenpiteiden seurauksena. Tämän seurauksena yrityksen logistiikkakustannukset alenevat edistäen liiketoimintaa.  </a:t>
            </a:r>
          </a:p>
          <a:p>
            <a:pPr marL="0" indent="0">
              <a:buNone/>
            </a:pPr>
            <a:r>
              <a:rPr lang="fi-FI" sz="1600" dirty="0"/>
              <a:t>Pk-yritysten parantuneen saavutettavuuden tavoite on määriteltävä hankehakemuksen valmistelussa. Hakija määrittelee hakuvaiheessa esimerkiksi tiehankkeen maantieteellisen vaikutusalueen. Vaikutusalueella sijaitsevat pk-yritykset luetaan tavoitteen piiriin. Siten yritykset ovat lähtökohtaisesti hakijan tiedossa hakuvaiheessa. Mikäli hankkeessa tavoitellaan myös uusien pk-yritysten sijoittumista vaikutusalueelle, sisällytetään ne tavoitteeseen.  </a:t>
            </a:r>
          </a:p>
          <a:p>
            <a:pPr marL="0" indent="0">
              <a:buNone/>
            </a:pPr>
            <a:r>
              <a:rPr lang="fi-FI" sz="1600" dirty="0"/>
              <a:t>Huomioi, että hankkeen toteutuksen aikana on seurantatiedoissa nimettävä y-tunnuksineen pk-yritykset, joiden saavutettavuus on parantunut.  </a:t>
            </a:r>
          </a:p>
          <a:p>
            <a:pPr marL="0" indent="0">
              <a:buNone/>
            </a:pPr>
            <a:r>
              <a:rPr lang="fi-FI" sz="1600" dirty="0"/>
              <a:t>Pk-yrityksen määritelmä: Pk-yrityksellä tarkoitetaan tässä mikro-, pien- ja keskisuuria yrityksiä.</a:t>
            </a:r>
          </a:p>
          <a:p>
            <a:pPr marL="0" indent="0">
              <a:buNone/>
            </a:pPr>
            <a:r>
              <a:rPr lang="fi-FI" sz="1600" dirty="0"/>
              <a:t>Pk-yritys määritetään seuraavilla perusteilla:  työntekijöiden lukumäärä ja joko liikevaihto tai </a:t>
            </a:r>
            <a:r>
              <a:rPr lang="fi-FI" sz="1600"/>
              <a:t>taseen loppusumma:</a:t>
            </a:r>
            <a:endParaRPr lang="fi-FI" sz="1600" dirty="0"/>
          </a:p>
        </p:txBody>
      </p:sp>
      <p:pic>
        <p:nvPicPr>
          <p:cNvPr id="2" name="Kuva 1" descr="Kuva, joka sisältää kohteen teksti, kuvakaappaus, Fontti, numero&#10;&#10;Kuvaus luotu automaattisesti">
            <a:extLst>
              <a:ext uri="{FF2B5EF4-FFF2-40B4-BE49-F238E27FC236}">
                <a16:creationId xmlns:a16="http://schemas.microsoft.com/office/drawing/2014/main" id="{77760ABD-86CB-B8F7-397F-5A489064C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689301"/>
            <a:ext cx="5753599" cy="1745131"/>
          </a:xfrm>
          <a:prstGeom prst="rect">
            <a:avLst/>
          </a:prstGeom>
        </p:spPr>
      </p:pic>
    </p:spTree>
    <p:extLst>
      <p:ext uri="{BB962C8B-B14F-4D97-AF65-F5344CB8AC3E}">
        <p14:creationId xmlns:p14="http://schemas.microsoft.com/office/powerpoint/2010/main" val="3884105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NR11 Kiertotaloutta tai korkean jalostusasteen biotaloutta edistävät demonstraatiot </a:t>
            </a:r>
          </a:p>
          <a:p>
            <a:pPr marL="0" indent="0">
              <a:buNone/>
            </a:pPr>
            <a:r>
              <a:rPr lang="fi-FI" sz="1600" dirty="0"/>
              <a:t>Merkitse tavoitteeksi sellaisten demonstraatioiden lukumäärä, joita julkinen organisaatio tai yritys aikoo testata tai kokeilla. Testauksen tai kokeilun perusteella voidaan arvioida demonstraation käyttöönoton mahdollisuudet julkisessa organisaatiossa tai yrityksessä. Indikaattorituotokseksi merkitään demonstraatio, joka havainnollistaa kiertotaloutta tai korkean jalostusasteen biotaloutta edistävää toimintaa. Demonstraatiot voivat kohdistua kaikille osa-alueille julkisissa organisaatioissa tai yritystoiminnassa.  </a:t>
            </a:r>
          </a:p>
          <a:p>
            <a:pPr marL="0" indent="0">
              <a:buNone/>
            </a:pPr>
            <a:r>
              <a:rPr lang="fi-FI" sz="1600" dirty="0"/>
              <a:t>Hankkeen tuloksina mukaan luetaan myös pilotit. </a:t>
            </a:r>
          </a:p>
          <a:p>
            <a:pPr marL="0" indent="0">
              <a:buNone/>
            </a:pPr>
            <a:r>
              <a:rPr lang="fi-FI" sz="1600" dirty="0"/>
              <a:t>Kukin demonstraatio raportoidaan vain kerran silloinkin, kun sitä testataan tai kokeillaan useammassa hankkeeseen osallistuvassa organisaatiossa. Kun hankkeen aikana raportoidaan toteumasta, demonstraatiot nimetään raporteissa. </a:t>
            </a:r>
          </a:p>
          <a:p>
            <a:pPr marL="0" indent="0">
              <a:buNone/>
            </a:pPr>
            <a:endParaRPr lang="fi-FI" sz="1600" dirty="0"/>
          </a:p>
          <a:p>
            <a:pPr marL="0" indent="0">
              <a:buNone/>
            </a:pPr>
            <a:r>
              <a:rPr lang="fi-FI" sz="1600" b="1" dirty="0"/>
              <a:t>NR13 Hankkeen aikaansaamat yrittäjyyttä edistävät muut investoinnit</a:t>
            </a:r>
          </a:p>
          <a:p>
            <a:pPr marL="0" indent="0">
              <a:buNone/>
            </a:pPr>
            <a:r>
              <a:rPr lang="fi-FI" sz="1600" dirty="0"/>
              <a:t>Merkitse hankkeen tavoitteeksi asetettavien, yrittäjyyttä edistävien investointien arvo (euroissa). Yrittäjyyttä edistävät muut investoinnit käynnistyvät hankkeen toimenpiteiden välittömänä seurauksena.  Vipuvaikutusta kuvaa se, että tässä tarkoitetut muut investoinnit ovat hankkeen toimenpiteiden seurausta silloin, kun hankkeen todetaan toimineen katalysaattorina, alueen veturina edistäen muiden yrittäjyyttä edistävien hankkeiden investointeja ja käynnistymistä. Vaikutuksen tulee olla sillä tavoin merkittävä, että ilman ko. hanketta muutkaan hankkeet eivät olisi käynnistyneet. Mukaan luetaan yritysinvestoinnit ja yritysten toimintaympäristön parantamiseen liittyvät investoinnit.         </a:t>
            </a:r>
          </a:p>
          <a:p>
            <a:pPr marL="0" indent="0">
              <a:buNone/>
            </a:pPr>
            <a:r>
              <a:rPr lang="fi-FI" sz="1600" dirty="0"/>
              <a:t>Huomioi, että hankkeen seurantatietoja toimitettaessa on nimettävä aikaansaadut investoinnit.</a:t>
            </a:r>
          </a:p>
        </p:txBody>
      </p:sp>
    </p:spTree>
    <p:extLst>
      <p:ext uri="{BB962C8B-B14F-4D97-AF65-F5344CB8AC3E}">
        <p14:creationId xmlns:p14="http://schemas.microsoft.com/office/powerpoint/2010/main" val="748739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NR07 Päästövähennyksiä edistävät uudet ratkaisut</a:t>
            </a:r>
          </a:p>
          <a:p>
            <a:pPr marL="0" indent="0">
              <a:buNone/>
            </a:pPr>
            <a:r>
              <a:rPr lang="fi-FI" sz="1600" dirty="0"/>
              <a:t>Merkitse päästövähennyksiä edistävien uusien ratkaisujen lukumäärä.  </a:t>
            </a:r>
          </a:p>
          <a:p>
            <a:pPr marL="0" indent="0">
              <a:buNone/>
            </a:pPr>
            <a:r>
              <a:rPr lang="fi-FI" sz="1600" dirty="0"/>
              <a:t>Uudet ratkaisut voivat liittyä esimerkiksi rakennusten lämmitysratkaisuihin tai fossiilisten polttoaineiden korvaamiseen vaihtoehtoisilla energianlähteillä. Itse hanke voi olla luonteeltaan myös tutkimus- ja/tai selvitystyö, mutta sen tuloksena on syntynyt käyttöön otettuja ratkaisuja. Kun hankkeen aikana raportoidaan toteutuksesta, uudet ratkaisut nimetään raporteissa. </a:t>
            </a:r>
          </a:p>
          <a:p>
            <a:pPr marL="0" indent="0">
              <a:buNone/>
            </a:pPr>
            <a:endParaRPr lang="fi-FI" sz="1600" dirty="0"/>
          </a:p>
          <a:p>
            <a:pPr marL="0" indent="0">
              <a:buNone/>
            </a:pPr>
            <a:r>
              <a:rPr lang="fi-FI" sz="1600" b="1" dirty="0"/>
              <a:t>NR08 Päästövähennyksiä, energiatehokkuutta tai uusiutuvaa energiaa edistävät demonstraatiot </a:t>
            </a:r>
          </a:p>
          <a:p>
            <a:pPr marL="0" indent="0">
              <a:buNone/>
            </a:pPr>
            <a:r>
              <a:rPr lang="fi-FI" sz="1600" dirty="0"/>
              <a:t>Merkitse määrällinen tavoite demonstraatioille, joita julkinen organisaatio tai yritys aikoo testata tai kokeilla. Testauksen tai kokeilun perusteella voidaan arvioida demonstraation käyttöönoton mahdollisuudet julkisessa organisaatiossa tai yrityksessä. Indikaattorituotoksena merkitään sellainen demonstraatio, jonka havainnollistama toiminta edistää päästövähennyksiä, energiatehokkuutta tai uusiutuvaa energiaa. Demonstraatiot voivat kohdistua kaikille osa-alueille julkisissa organisaatioissa tai yritystoiminnassa.  </a:t>
            </a:r>
          </a:p>
          <a:p>
            <a:pPr marL="0" indent="0">
              <a:buNone/>
            </a:pPr>
            <a:r>
              <a:rPr lang="fi-FI" sz="1600" dirty="0"/>
              <a:t>Hankkeen tuloksina mukaan luetaan myös pilotit. </a:t>
            </a:r>
          </a:p>
          <a:p>
            <a:pPr marL="0" indent="0">
              <a:buNone/>
            </a:pPr>
            <a:r>
              <a:rPr lang="fi-FI" sz="1600" dirty="0"/>
              <a:t>Yksittäinen hanke voi tuottaa useamman kuin yhden demonstraation. Kukin demonstraatio raportoidaan vain kerran silloinkin, kun sitä testataan tai kokeillaan useammassa hankkeeseen osallistuvassa organisaatiossa. Kun hankkeen aikana raportoidaan toteumasta, demonstraatiot nimetään raporteissa. </a:t>
            </a:r>
          </a:p>
        </p:txBody>
      </p:sp>
    </p:spTree>
    <p:extLst>
      <p:ext uri="{BB962C8B-B14F-4D97-AF65-F5344CB8AC3E}">
        <p14:creationId xmlns:p14="http://schemas.microsoft.com/office/powerpoint/2010/main" val="3912080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NR03 Pk-yritykset, jotka aloittavat uuden liiketoiminnan </a:t>
            </a:r>
          </a:p>
          <a:p>
            <a:pPr marL="0" indent="0">
              <a:buNone/>
            </a:pPr>
            <a:r>
              <a:rPr lang="fi-FI" sz="1600" dirty="0"/>
              <a:t>Merkitse niiden pk-yritysten lukumäärä, joiden tavoitteena on aloittaa hankkeen toimenpiteiden seurauksena uutta liiketoimintaa. Uuden liiketoiminnan tulee olla pk-yrityksen kannalta uutta. Uuden liiketoiminnan aloittaminen voi tarkoittaa uusilla tuotteilla vanhoille markkinoille menemistä, vanhoilla tuotteilla uusille markkinoille menemistä tai uusilla tuotteilla uusille markkinoille menemistä.</a:t>
            </a:r>
          </a:p>
          <a:p>
            <a:pPr marL="0" indent="0">
              <a:buNone/>
            </a:pPr>
            <a:r>
              <a:rPr lang="fi-FI" sz="1600" dirty="0"/>
              <a:t> Pk-yrityksen määritelmä: Pk-yrityksellä tarkoitetaan tässä mikro-, pien- ja keskisuuria yrityksiä. </a:t>
            </a:r>
            <a:br>
              <a:rPr lang="fi-FI" sz="1600" dirty="0"/>
            </a:br>
            <a:r>
              <a:rPr lang="fi-FI" sz="1600" dirty="0"/>
              <a:t>Pk-yritys määritetään seuraavilla perusteilla:  työntekijöiden lukumäärä ja joko liikevaihto tai taseen loppusumma </a:t>
            </a:r>
          </a:p>
          <a:p>
            <a:pPr marL="0" indent="0">
              <a:buNone/>
            </a:pPr>
            <a:endParaRPr lang="fi-FI" sz="1600" dirty="0"/>
          </a:p>
          <a:p>
            <a:pPr marL="0" indent="0">
              <a:buNone/>
            </a:pPr>
            <a:endParaRPr lang="fi-FI" sz="1600" dirty="0"/>
          </a:p>
        </p:txBody>
      </p:sp>
      <p:pic>
        <p:nvPicPr>
          <p:cNvPr id="4" name="Kuva 3" descr="Kuva, joka sisältää kohteen teksti, kuvakaappaus, Fontti, numero&#10;&#10;Kuvaus luotu automaattisesti">
            <a:extLst>
              <a:ext uri="{FF2B5EF4-FFF2-40B4-BE49-F238E27FC236}">
                <a16:creationId xmlns:a16="http://schemas.microsoft.com/office/drawing/2014/main" id="{FD5FD8CA-B060-B796-1AF2-1DAE76242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46884"/>
            <a:ext cx="5753599" cy="1745131"/>
          </a:xfrm>
          <a:prstGeom prst="rect">
            <a:avLst/>
          </a:prstGeom>
        </p:spPr>
      </p:pic>
    </p:spTree>
    <p:extLst>
      <p:ext uri="{BB962C8B-B14F-4D97-AF65-F5344CB8AC3E}">
        <p14:creationId xmlns:p14="http://schemas.microsoft.com/office/powerpoint/2010/main" val="1819541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86826-178C-44FE-89E3-4B6046874DC9}"/>
              </a:ext>
            </a:extLst>
          </p:cNvPr>
          <p:cNvSpPr>
            <a:spLocks noGrp="1"/>
          </p:cNvSpPr>
          <p:nvPr>
            <p:ph type="title"/>
          </p:nvPr>
        </p:nvSpPr>
        <p:spPr/>
        <p:txBody>
          <a:bodyPr/>
          <a:lstStyle/>
          <a:p>
            <a:r>
              <a:rPr lang="fi-FI" dirty="0"/>
              <a:t>Tulos- ja tuotosindikaattoreita</a:t>
            </a:r>
          </a:p>
        </p:txBody>
      </p:sp>
      <p:sp>
        <p:nvSpPr>
          <p:cNvPr id="3" name="Content Placeholder 2">
            <a:extLst>
              <a:ext uri="{FF2B5EF4-FFF2-40B4-BE49-F238E27FC236}">
                <a16:creationId xmlns:a16="http://schemas.microsoft.com/office/drawing/2014/main" id="{84C7D55B-FF3E-40F4-912F-169BF04AFBF0}"/>
              </a:ext>
            </a:extLst>
          </p:cNvPr>
          <p:cNvSpPr>
            <a:spLocks noGrp="1"/>
          </p:cNvSpPr>
          <p:nvPr>
            <p:ph idx="1"/>
          </p:nvPr>
        </p:nvSpPr>
        <p:spPr>
          <a:xfrm>
            <a:off x="838199" y="1519084"/>
            <a:ext cx="10744201" cy="4013036"/>
          </a:xfrm>
        </p:spPr>
        <p:txBody>
          <a:bodyPr/>
          <a:lstStyle/>
          <a:p>
            <a:pPr>
              <a:buFontTx/>
              <a:buChar char="-"/>
            </a:pPr>
            <a:r>
              <a:rPr lang="fi-FI" dirty="0"/>
              <a:t>Molemmat ovat tärkeitä seurantamittareita ohjelman toteuttamisen kannalta</a:t>
            </a:r>
          </a:p>
          <a:p>
            <a:pPr lvl="1">
              <a:buFontTx/>
              <a:buChar char="-"/>
            </a:pPr>
            <a:r>
              <a:rPr lang="fi-FI" dirty="0"/>
              <a:t>Tuotosindikaattorit kuvaavat tehtyä tuotosta, esim. montako yritystä tehnyt yhteistyötä tutkimuslaitoksen kanssa</a:t>
            </a:r>
          </a:p>
          <a:p>
            <a:pPr lvl="1">
              <a:buFontTx/>
              <a:buChar char="-"/>
            </a:pPr>
            <a:r>
              <a:rPr lang="fi-FI" dirty="0"/>
              <a:t>Tulosindikaattorit kuvaavat mitä saatu aikaiseksi, esim. monenko yrityksen liikevaihto kasvanut tai montako uutta ratkaisua kehitetty päästöjen vähentämiseksi </a:t>
            </a:r>
          </a:p>
          <a:p>
            <a:pPr lvl="1">
              <a:buFontTx/>
              <a:buChar char="-"/>
            </a:pPr>
            <a:endParaRPr lang="fi-FI" dirty="0"/>
          </a:p>
          <a:p>
            <a:pPr lvl="1">
              <a:buFontTx/>
              <a:buChar char="-"/>
            </a:pPr>
            <a:endParaRPr lang="fi-FI" dirty="0"/>
          </a:p>
          <a:p>
            <a:pPr lvl="1">
              <a:buFontTx/>
              <a:buChar char="-"/>
            </a:pPr>
            <a:endParaRPr lang="fi-FI" dirty="0"/>
          </a:p>
          <a:p>
            <a:pPr marL="0" indent="0">
              <a:buNone/>
            </a:pPr>
            <a:r>
              <a:rPr lang="fi-FI" sz="2000" b="1" dirty="0"/>
              <a:t>Tässä diasarjassa on esitetty maakuntaliiton rahoittamien hankkeiden kannalta keskeisten indikaattoreiden määritelmät. </a:t>
            </a:r>
          </a:p>
          <a:p>
            <a:pPr marL="0" indent="0">
              <a:buNone/>
            </a:pPr>
            <a:endParaRPr lang="fi-FI" dirty="0"/>
          </a:p>
        </p:txBody>
      </p:sp>
    </p:spTree>
    <p:extLst>
      <p:ext uri="{BB962C8B-B14F-4D97-AF65-F5344CB8AC3E}">
        <p14:creationId xmlns:p14="http://schemas.microsoft.com/office/powerpoint/2010/main" val="3994446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NR09 Pk-yritykset, jotka aloittavat energiatehokkuuteen tai uusiutuvan energian ratkaisuihin perustuvaa uutta liiketoimintaa</a:t>
            </a:r>
          </a:p>
          <a:p>
            <a:pPr marL="0" indent="0">
              <a:buNone/>
            </a:pPr>
            <a:r>
              <a:rPr lang="fi-FI" sz="1600" dirty="0"/>
              <a:t>Merkitse niiden pk-yritysten lukumäärä, joiden tavoitteena on aloittaa hankkeen ansiosta uutta liiketoimintaa. Indikaattorin tarkoittama uusi liiketoiminta perustuu energiatehokkuuteen tai uusiutuvan energian ratkaisuihin. Uuden liiketoiminnan tulee olla pk-yrityksen kannalta uutta. Uuden liiketoiminnan aloittaminen voi tarkoittaa uusilla tuotteilla vanhoille markkinoille menemistä, vanhoilla tuotteilla uusille markkinoille menemistä tai uusilla tuotteilla uusille markkinoille menemistä. </a:t>
            </a:r>
          </a:p>
          <a:p>
            <a:pPr marL="0" indent="0">
              <a:buNone/>
            </a:pPr>
            <a:r>
              <a:rPr lang="fi-FI" sz="1600" dirty="0"/>
              <a:t>Pk-yrityksen määritelmä: Pk-yrityksellä tarkoitetaan tässä mikro-, pien- ja keskisuuria yrityksiä.</a:t>
            </a:r>
          </a:p>
          <a:p>
            <a:pPr marL="0" indent="0">
              <a:buNone/>
            </a:pPr>
            <a:r>
              <a:rPr lang="fi-FI" sz="1600" dirty="0"/>
              <a:t>Pk-yritys määritetään seuraavilla perusteilla:  työntekijöiden lukumäärä ja joko liikevaihto tai taseen loppusumma </a:t>
            </a:r>
          </a:p>
          <a:p>
            <a:pPr marL="0" indent="0">
              <a:buNone/>
            </a:pPr>
            <a:endParaRPr lang="fi-FI" sz="1600" dirty="0"/>
          </a:p>
        </p:txBody>
      </p:sp>
      <p:pic>
        <p:nvPicPr>
          <p:cNvPr id="2" name="Kuva 1" descr="Kuva, joka sisältää kohteen teksti, kuvakaappaus, Fontti, numero&#10;&#10;Kuvaus luotu automaattisesti">
            <a:extLst>
              <a:ext uri="{FF2B5EF4-FFF2-40B4-BE49-F238E27FC236}">
                <a16:creationId xmlns:a16="http://schemas.microsoft.com/office/drawing/2014/main" id="{01A0F7CD-AEDB-8286-D3AE-CF228929CC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902131"/>
            <a:ext cx="5753599" cy="1745131"/>
          </a:xfrm>
          <a:prstGeom prst="rect">
            <a:avLst/>
          </a:prstGeom>
        </p:spPr>
      </p:pic>
    </p:spTree>
    <p:extLst>
      <p:ext uri="{BB962C8B-B14F-4D97-AF65-F5344CB8AC3E}">
        <p14:creationId xmlns:p14="http://schemas.microsoft.com/office/powerpoint/2010/main" val="2526815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8E53FD-005F-8BEC-5D94-91881655933C}"/>
              </a:ext>
            </a:extLst>
          </p:cNvPr>
          <p:cNvSpPr>
            <a:spLocks noGrp="1"/>
          </p:cNvSpPr>
          <p:nvPr>
            <p:ph type="title"/>
          </p:nvPr>
        </p:nvSpPr>
        <p:spPr/>
        <p:txBody>
          <a:bodyPr/>
          <a:lstStyle/>
          <a:p>
            <a:r>
              <a:rPr lang="fi-FI" sz="3200" dirty="0"/>
              <a:t>Lisätietoja</a:t>
            </a:r>
          </a:p>
        </p:txBody>
      </p:sp>
      <p:sp>
        <p:nvSpPr>
          <p:cNvPr id="3" name="Sisällön paikkamerkki 2">
            <a:extLst>
              <a:ext uri="{FF2B5EF4-FFF2-40B4-BE49-F238E27FC236}">
                <a16:creationId xmlns:a16="http://schemas.microsoft.com/office/drawing/2014/main" id="{F2939F7C-3E01-37F1-17A1-0C8AEDD946E2}"/>
              </a:ext>
            </a:extLst>
          </p:cNvPr>
          <p:cNvSpPr>
            <a:spLocks noGrp="1"/>
          </p:cNvSpPr>
          <p:nvPr>
            <p:ph idx="1"/>
          </p:nvPr>
        </p:nvSpPr>
        <p:spPr/>
        <p:txBody>
          <a:bodyPr/>
          <a:lstStyle/>
          <a:p>
            <a:r>
              <a:rPr lang="fi-FI" dirty="0"/>
              <a:t>Rahoituspäätöksen saaneiden hankkeiden aloituspalaverin dioissa on kerrottu indikaattoreista ja niiden raportoinnista. Diasarja on toimitettu jokaiselle rahoitetulle hankkeelle.</a:t>
            </a:r>
            <a:br>
              <a:rPr lang="fi-FI" dirty="0"/>
            </a:br>
            <a:endParaRPr lang="fi-FI" dirty="0"/>
          </a:p>
          <a:p>
            <a:r>
              <a:rPr lang="fi-FI" dirty="0"/>
              <a:t>Pohjois-Savon liitossa:</a:t>
            </a:r>
          </a:p>
          <a:p>
            <a:pPr marL="1257300" lvl="2" indent="-342900">
              <a:lnSpc>
                <a:spcPct val="107000"/>
              </a:lnSpc>
              <a:buFont typeface="Aptos" panose="020B0004020202020204" pitchFamily="34" charset="0"/>
              <a:buChar char="-"/>
            </a:pPr>
            <a:r>
              <a:rPr lang="fi-FI" kern="100" dirty="0">
                <a:effectLst/>
                <a:latin typeface="Aptos" panose="020B0004020202020204" pitchFamily="34" charset="0"/>
                <a:ea typeface="Aptos" panose="020B0004020202020204" pitchFamily="34" charset="0"/>
                <a:cs typeface="Times New Roman" panose="02020603050405020304" pitchFamily="18" charset="0"/>
              </a:rPr>
              <a:t>Soile Juuti, ohjelmapäällikkö</a:t>
            </a:r>
          </a:p>
          <a:p>
            <a:pPr marL="1257300" lvl="2" indent="-342900">
              <a:lnSpc>
                <a:spcPct val="107000"/>
              </a:lnSpc>
              <a:buFont typeface="Aptos" panose="020B0004020202020204" pitchFamily="34" charset="0"/>
              <a:buChar char="-"/>
            </a:pPr>
            <a:r>
              <a:rPr lang="fi-FI" kern="100" dirty="0">
                <a:effectLst/>
                <a:latin typeface="Aptos" panose="020B0004020202020204" pitchFamily="34" charset="0"/>
                <a:ea typeface="Aptos" panose="020B0004020202020204" pitchFamily="34" charset="0"/>
                <a:cs typeface="Times New Roman" panose="02020603050405020304" pitchFamily="18" charset="0"/>
              </a:rPr>
              <a:t>Kari Tarkiainen, rahoitusasiantuntija</a:t>
            </a:r>
          </a:p>
          <a:p>
            <a:pPr marL="1257300" lvl="2" indent="-342900">
              <a:lnSpc>
                <a:spcPct val="107000"/>
              </a:lnSpc>
              <a:buFont typeface="Aptos" panose="020B0004020202020204" pitchFamily="34" charset="0"/>
              <a:buChar char="-"/>
            </a:pPr>
            <a:r>
              <a:rPr lang="fi-FI" kern="100" dirty="0">
                <a:effectLst/>
                <a:latin typeface="Aptos" panose="020B0004020202020204" pitchFamily="34" charset="0"/>
                <a:ea typeface="Aptos" panose="020B0004020202020204" pitchFamily="34" charset="0"/>
                <a:cs typeface="Times New Roman" panose="02020603050405020304" pitchFamily="18" charset="0"/>
              </a:rPr>
              <a:t>Juha Minkkinen, rahoitusasiantuntija</a:t>
            </a:r>
          </a:p>
          <a:p>
            <a:pPr marL="1257300" lvl="2" indent="-342900">
              <a:lnSpc>
                <a:spcPct val="107000"/>
              </a:lnSpc>
              <a:buFont typeface="Aptos" panose="020B0004020202020204" pitchFamily="34" charset="0"/>
              <a:buChar char="-"/>
            </a:pPr>
            <a:r>
              <a:rPr lang="fi-FI" kern="100" dirty="0">
                <a:effectLst/>
                <a:latin typeface="Aptos" panose="020B0004020202020204" pitchFamily="34" charset="0"/>
                <a:ea typeface="Aptos" panose="020B0004020202020204" pitchFamily="34" charset="0"/>
                <a:cs typeface="Times New Roman" panose="02020603050405020304" pitchFamily="18" charset="0"/>
              </a:rPr>
              <a:t>Maarit Intke, aluekehitysasiantuntija</a:t>
            </a:r>
          </a:p>
          <a:p>
            <a:pPr marL="1371600" lvl="2">
              <a:lnSpc>
                <a:spcPct val="107000"/>
              </a:lnSpc>
              <a:spcAft>
                <a:spcPts val="800"/>
              </a:spcAft>
            </a:pPr>
            <a:r>
              <a:rPr lang="fi-FI" i="1" kern="100" dirty="0">
                <a:effectLst/>
                <a:latin typeface="Aptos" panose="020B0004020202020204" pitchFamily="34" charset="0"/>
                <a:ea typeface="Aptos" panose="020B0004020202020204" pitchFamily="34" charset="0"/>
                <a:cs typeface="Times New Roman" panose="02020603050405020304" pitchFamily="18" charset="0"/>
              </a:rPr>
              <a:t>etunimi.sukunimi@pohjois-savo.fi</a:t>
            </a:r>
            <a:endParaRPr lang="fi-FI" kern="100" dirty="0">
              <a:effectLst/>
              <a:latin typeface="Aptos" panose="020B0004020202020204" pitchFamily="34" charset="0"/>
              <a:ea typeface="Aptos" panose="020B0004020202020204" pitchFamily="34" charset="0"/>
              <a:cs typeface="Times New Roman" panose="02020603050405020304" pitchFamily="18" charset="0"/>
            </a:endParaRPr>
          </a:p>
          <a:p>
            <a:endParaRPr lang="fi-FI" dirty="0"/>
          </a:p>
          <a:p>
            <a:endParaRPr lang="fi-FI" dirty="0"/>
          </a:p>
        </p:txBody>
      </p:sp>
    </p:spTree>
    <p:extLst>
      <p:ext uri="{BB962C8B-B14F-4D97-AF65-F5344CB8AC3E}">
        <p14:creationId xmlns:p14="http://schemas.microsoft.com/office/powerpoint/2010/main" val="328171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BBBF1E-FE33-5FE6-82D9-0BC61326CE7D}"/>
              </a:ext>
            </a:extLst>
          </p:cNvPr>
          <p:cNvSpPr>
            <a:spLocks noGrp="1"/>
          </p:cNvSpPr>
          <p:nvPr>
            <p:ph type="title"/>
          </p:nvPr>
        </p:nvSpPr>
        <p:spPr>
          <a:xfrm>
            <a:off x="838200" y="272040"/>
            <a:ext cx="10532806" cy="1033907"/>
          </a:xfrm>
        </p:spPr>
        <p:txBody>
          <a:bodyPr/>
          <a:lstStyle/>
          <a:p>
            <a:r>
              <a:rPr lang="fi-FI" dirty="0"/>
              <a:t>Uudistuva ja osaava Suomi ohjelman erityistavoitteet (ET)</a:t>
            </a:r>
          </a:p>
        </p:txBody>
      </p:sp>
      <p:sp>
        <p:nvSpPr>
          <p:cNvPr id="4" name="Tekstiruutu 3">
            <a:extLst>
              <a:ext uri="{FF2B5EF4-FFF2-40B4-BE49-F238E27FC236}">
                <a16:creationId xmlns:a16="http://schemas.microsoft.com/office/drawing/2014/main" id="{F0C1FBE2-C3A5-9955-5F60-2382947171C5}"/>
              </a:ext>
            </a:extLst>
          </p:cNvPr>
          <p:cNvSpPr txBox="1"/>
          <p:nvPr/>
        </p:nvSpPr>
        <p:spPr>
          <a:xfrm>
            <a:off x="838200" y="1749697"/>
            <a:ext cx="11165732" cy="3970318"/>
          </a:xfrm>
          <a:prstGeom prst="rect">
            <a:avLst/>
          </a:prstGeom>
          <a:noFill/>
        </p:spPr>
        <p:txBody>
          <a:bodyPr wrap="square" lIns="0" tIns="0" rIns="0" bIns="0" rtlCol="0">
            <a:spAutoFit/>
          </a:bodyPr>
          <a:lstStyle/>
          <a:p>
            <a:pPr algn="l"/>
            <a:r>
              <a:rPr lang="fi-FI" sz="1600" b="1" dirty="0"/>
              <a:t>Toimintalinja 1 Innovatiivinen Suomi</a:t>
            </a:r>
          </a:p>
          <a:p>
            <a:pPr lvl="1"/>
            <a:r>
              <a:rPr lang="fi-FI" sz="1600" dirty="0"/>
              <a:t>• Erityistavoite 1.1 Tutkimus- ja innovointivalmiuksien ja kehittyneiden teknologioiden </a:t>
            </a:r>
            <a:br>
              <a:rPr lang="fi-FI" sz="1600" dirty="0"/>
            </a:br>
            <a:r>
              <a:rPr lang="fi-FI" sz="1600" dirty="0"/>
              <a:t>   käyttöönoton parantaminen</a:t>
            </a:r>
          </a:p>
          <a:p>
            <a:pPr lvl="1"/>
            <a:r>
              <a:rPr lang="fi-FI" sz="1600" dirty="0"/>
              <a:t>• Erityistavoite 1.2 Digitalisaation etujen hyödyntäminen kansalaisten, yritysten ja julkishallinnon hyväksi</a:t>
            </a:r>
          </a:p>
          <a:p>
            <a:pPr lvl="1"/>
            <a:r>
              <a:rPr lang="fi-FI" sz="1600" dirty="0"/>
              <a:t>• Erityistavoite 1.3 Pk-yritysten kasvun ja kilpailukyvyn parantaminen</a:t>
            </a:r>
          </a:p>
          <a:p>
            <a:pPr algn="l"/>
            <a:r>
              <a:rPr lang="fi-FI" sz="1600" b="1" dirty="0"/>
              <a:t>- Toimintalinja 2 Hiilineutraali Suomi</a:t>
            </a:r>
          </a:p>
          <a:p>
            <a:pPr lvl="1"/>
            <a:r>
              <a:rPr lang="fi-FI" sz="1600" dirty="0"/>
              <a:t>• Erityistavoite 2.1  Energiatehokkuustoimenpiteiden edistäminen ja kasvihuonekaasupäästöjen vähentäminen</a:t>
            </a:r>
          </a:p>
          <a:p>
            <a:pPr lvl="1"/>
            <a:r>
              <a:rPr lang="fi-FI" sz="1600" dirty="0"/>
              <a:t>• Erityistavoite 2.2 Ilmastonmuutokseen sopeutumisen, riskien ehkäisemisen ja katastrofivalmiuden </a:t>
            </a:r>
            <a:br>
              <a:rPr lang="fi-FI" sz="1600" dirty="0"/>
            </a:br>
            <a:r>
              <a:rPr lang="fi-FI" sz="1600" dirty="0"/>
              <a:t>  ja -palautuvuuden edistäminen</a:t>
            </a:r>
          </a:p>
          <a:p>
            <a:pPr lvl="1"/>
            <a:r>
              <a:rPr lang="fi-FI" sz="1600" dirty="0"/>
              <a:t>• Erityistavoite 2.3 Kiertotalouteen siirtymisen edistäminen</a:t>
            </a:r>
          </a:p>
          <a:p>
            <a:pPr algn="l"/>
            <a:r>
              <a:rPr lang="fi-FI" sz="1600" b="1" dirty="0"/>
              <a:t>- Toimintalinja 3 Saavutettavampi Suomi</a:t>
            </a:r>
          </a:p>
          <a:p>
            <a:pPr lvl="1"/>
            <a:r>
              <a:rPr lang="fi-FI" sz="1600" dirty="0"/>
              <a:t>• Erityistavoite 3.1 Alueellisen ja paikallisen saavutettavuuden kehittäminen</a:t>
            </a:r>
            <a:br>
              <a:rPr lang="fi-FI" sz="1600" dirty="0"/>
            </a:br>
            <a:endParaRPr lang="fi-FI" sz="1600" dirty="0"/>
          </a:p>
          <a:p>
            <a:pPr algn="l"/>
            <a:r>
              <a:rPr lang="fi-FI" sz="1600" b="1" dirty="0"/>
              <a:t>Toimintalinja 7 Oikeudenmukaisen siirtymän Suomi</a:t>
            </a:r>
          </a:p>
          <a:p>
            <a:pPr lvl="1"/>
            <a:r>
              <a:rPr lang="fi-FI" sz="1600" dirty="0"/>
              <a:t>• Erityistavoite 7.1. Turpeesta luopumisen alueellisesti oikeudenmukainen siirtymä</a:t>
            </a:r>
          </a:p>
          <a:p>
            <a:pPr algn="l"/>
            <a:endParaRPr lang="fi-FI" dirty="0"/>
          </a:p>
        </p:txBody>
      </p:sp>
    </p:spTree>
    <p:extLst>
      <p:ext uri="{BB962C8B-B14F-4D97-AF65-F5344CB8AC3E}">
        <p14:creationId xmlns:p14="http://schemas.microsoft.com/office/powerpoint/2010/main" val="378718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1DAEEF-BC5D-41E0-9F12-FB5D5ACB51E9}"/>
              </a:ext>
            </a:extLst>
          </p:cNvPr>
          <p:cNvSpPr>
            <a:spLocks noGrp="1"/>
          </p:cNvSpPr>
          <p:nvPr>
            <p:ph type="title"/>
          </p:nvPr>
        </p:nvSpPr>
        <p:spPr>
          <a:xfrm>
            <a:off x="838200" y="353466"/>
            <a:ext cx="10983686" cy="256133"/>
          </a:xfrm>
        </p:spPr>
        <p:txBody>
          <a:bodyPr/>
          <a:lstStyle/>
          <a:p>
            <a:r>
              <a:rPr lang="fi-FI" sz="2800" dirty="0"/>
              <a:t>Tulos- ja tuotosindikaattoreita erityistavoitteittain </a:t>
            </a:r>
            <a:r>
              <a:rPr lang="fi-FI" sz="1800" b="0" dirty="0"/>
              <a:t>(1/2)</a:t>
            </a:r>
            <a:endParaRPr lang="fi-FI" sz="2800" b="0" dirty="0"/>
          </a:p>
        </p:txBody>
      </p:sp>
      <p:graphicFrame>
        <p:nvGraphicFramePr>
          <p:cNvPr id="4" name="Taulukko 3">
            <a:extLst>
              <a:ext uri="{FF2B5EF4-FFF2-40B4-BE49-F238E27FC236}">
                <a16:creationId xmlns:a16="http://schemas.microsoft.com/office/drawing/2014/main" id="{BBEE578F-B137-3F7A-3DEC-5E451DFE2FC3}"/>
              </a:ext>
            </a:extLst>
          </p:cNvPr>
          <p:cNvGraphicFramePr>
            <a:graphicFrameLocks noGrp="1"/>
          </p:cNvGraphicFramePr>
          <p:nvPr>
            <p:extLst>
              <p:ext uri="{D42A27DB-BD31-4B8C-83A1-F6EECF244321}">
                <p14:modId xmlns:p14="http://schemas.microsoft.com/office/powerpoint/2010/main" val="3854444624"/>
              </p:ext>
            </p:extLst>
          </p:nvPr>
        </p:nvGraphicFramePr>
        <p:xfrm>
          <a:off x="275867" y="902381"/>
          <a:ext cx="11640266" cy="4709160"/>
        </p:xfrm>
        <a:graphic>
          <a:graphicData uri="http://schemas.openxmlformats.org/drawingml/2006/table">
            <a:tbl>
              <a:tblPr firstRow="1" bandRow="1">
                <a:tableStyleId>{616DA210-FB5B-4158-B5E0-FEB733F419BA}</a:tableStyleId>
              </a:tblPr>
              <a:tblGrid>
                <a:gridCol w="741611">
                  <a:extLst>
                    <a:ext uri="{9D8B030D-6E8A-4147-A177-3AD203B41FA5}">
                      <a16:colId xmlns:a16="http://schemas.microsoft.com/office/drawing/2014/main" val="2045224339"/>
                    </a:ext>
                  </a:extLst>
                </a:gridCol>
                <a:gridCol w="4984526">
                  <a:extLst>
                    <a:ext uri="{9D8B030D-6E8A-4147-A177-3AD203B41FA5}">
                      <a16:colId xmlns:a16="http://schemas.microsoft.com/office/drawing/2014/main" val="1050644866"/>
                    </a:ext>
                  </a:extLst>
                </a:gridCol>
                <a:gridCol w="773723">
                  <a:extLst>
                    <a:ext uri="{9D8B030D-6E8A-4147-A177-3AD203B41FA5}">
                      <a16:colId xmlns:a16="http://schemas.microsoft.com/office/drawing/2014/main" val="1173983186"/>
                    </a:ext>
                  </a:extLst>
                </a:gridCol>
                <a:gridCol w="691662">
                  <a:extLst>
                    <a:ext uri="{9D8B030D-6E8A-4147-A177-3AD203B41FA5}">
                      <a16:colId xmlns:a16="http://schemas.microsoft.com/office/drawing/2014/main" val="868219101"/>
                    </a:ext>
                  </a:extLst>
                </a:gridCol>
                <a:gridCol w="715107">
                  <a:extLst>
                    <a:ext uri="{9D8B030D-6E8A-4147-A177-3AD203B41FA5}">
                      <a16:colId xmlns:a16="http://schemas.microsoft.com/office/drawing/2014/main" val="1784845455"/>
                    </a:ext>
                  </a:extLst>
                </a:gridCol>
                <a:gridCol w="785446">
                  <a:extLst>
                    <a:ext uri="{9D8B030D-6E8A-4147-A177-3AD203B41FA5}">
                      <a16:colId xmlns:a16="http://schemas.microsoft.com/office/drawing/2014/main" val="437607252"/>
                    </a:ext>
                  </a:extLst>
                </a:gridCol>
                <a:gridCol w="715108">
                  <a:extLst>
                    <a:ext uri="{9D8B030D-6E8A-4147-A177-3AD203B41FA5}">
                      <a16:colId xmlns:a16="http://schemas.microsoft.com/office/drawing/2014/main" val="4101158521"/>
                    </a:ext>
                  </a:extLst>
                </a:gridCol>
                <a:gridCol w="750277">
                  <a:extLst>
                    <a:ext uri="{9D8B030D-6E8A-4147-A177-3AD203B41FA5}">
                      <a16:colId xmlns:a16="http://schemas.microsoft.com/office/drawing/2014/main" val="1607430624"/>
                    </a:ext>
                  </a:extLst>
                </a:gridCol>
                <a:gridCol w="738554">
                  <a:extLst>
                    <a:ext uri="{9D8B030D-6E8A-4147-A177-3AD203B41FA5}">
                      <a16:colId xmlns:a16="http://schemas.microsoft.com/office/drawing/2014/main" val="1782189566"/>
                    </a:ext>
                  </a:extLst>
                </a:gridCol>
                <a:gridCol w="744252">
                  <a:extLst>
                    <a:ext uri="{9D8B030D-6E8A-4147-A177-3AD203B41FA5}">
                      <a16:colId xmlns:a16="http://schemas.microsoft.com/office/drawing/2014/main" val="4121947535"/>
                    </a:ext>
                  </a:extLst>
                </a:gridCol>
              </a:tblGrid>
              <a:tr h="370840">
                <a:tc>
                  <a:txBody>
                    <a:bodyPr/>
                    <a:lstStyle/>
                    <a:p>
                      <a:endParaRPr lang="fi-FI" sz="1400" b="0" dirty="0">
                        <a:solidFill>
                          <a:schemeClr val="tx1"/>
                        </a:solidFill>
                      </a:endParaRPr>
                    </a:p>
                  </a:txBody>
                  <a:tcPr/>
                </a:tc>
                <a:tc>
                  <a:txBody>
                    <a:bodyPr/>
                    <a:lstStyle/>
                    <a:p>
                      <a:endParaRPr lang="fi-FI" sz="1400" b="0" dirty="0">
                        <a:solidFill>
                          <a:schemeClr val="tx1"/>
                        </a:solidFill>
                      </a:endParaRPr>
                    </a:p>
                  </a:txBody>
                  <a:tcPr/>
                </a:tc>
                <a:tc>
                  <a:txBody>
                    <a:bodyPr/>
                    <a:lstStyle/>
                    <a:p>
                      <a:pPr algn="ctr"/>
                      <a:r>
                        <a:rPr lang="fi-FI" sz="1400" b="1" dirty="0">
                          <a:solidFill>
                            <a:schemeClr val="tx1"/>
                          </a:solidFill>
                        </a:rPr>
                        <a:t>ET1.1</a:t>
                      </a:r>
                    </a:p>
                  </a:txBody>
                  <a:tcPr/>
                </a:tc>
                <a:tc>
                  <a:txBody>
                    <a:bodyPr/>
                    <a:lstStyle/>
                    <a:p>
                      <a:pPr algn="ctr"/>
                      <a:r>
                        <a:rPr lang="fi-FI" sz="1400" b="1" dirty="0">
                          <a:solidFill>
                            <a:schemeClr val="tx1"/>
                          </a:solidFill>
                        </a:rPr>
                        <a:t>ET1.2</a:t>
                      </a:r>
                    </a:p>
                  </a:txBody>
                  <a:tcPr/>
                </a:tc>
                <a:tc>
                  <a:txBody>
                    <a:bodyPr/>
                    <a:lstStyle/>
                    <a:p>
                      <a:pPr algn="ctr"/>
                      <a:r>
                        <a:rPr lang="fi-FI" sz="1400" b="1" dirty="0">
                          <a:solidFill>
                            <a:schemeClr val="tx1"/>
                          </a:solidFill>
                        </a:rPr>
                        <a:t>ET1.3</a:t>
                      </a:r>
                    </a:p>
                  </a:txBody>
                  <a:tcPr/>
                </a:tc>
                <a:tc>
                  <a:txBody>
                    <a:bodyPr/>
                    <a:lstStyle/>
                    <a:p>
                      <a:pPr algn="ctr"/>
                      <a:r>
                        <a:rPr lang="fi-FI" sz="1400" b="1" dirty="0">
                          <a:solidFill>
                            <a:schemeClr val="tx1"/>
                          </a:solidFill>
                        </a:rPr>
                        <a:t>ET2.1</a:t>
                      </a:r>
                    </a:p>
                  </a:txBody>
                  <a:tcPr/>
                </a:tc>
                <a:tc>
                  <a:txBody>
                    <a:bodyPr/>
                    <a:lstStyle/>
                    <a:p>
                      <a:pPr algn="ctr"/>
                      <a:r>
                        <a:rPr lang="fi-FI" sz="1400" b="1" dirty="0">
                          <a:solidFill>
                            <a:schemeClr val="tx1"/>
                          </a:solidFill>
                        </a:rPr>
                        <a:t>ET2.2</a:t>
                      </a:r>
                    </a:p>
                  </a:txBody>
                  <a:tcPr/>
                </a:tc>
                <a:tc>
                  <a:txBody>
                    <a:bodyPr/>
                    <a:lstStyle/>
                    <a:p>
                      <a:pPr algn="ctr"/>
                      <a:r>
                        <a:rPr lang="fi-FI" sz="1400" b="1" dirty="0">
                          <a:solidFill>
                            <a:schemeClr val="tx1"/>
                          </a:solidFill>
                        </a:rPr>
                        <a:t>ET2.3</a:t>
                      </a:r>
                    </a:p>
                  </a:txBody>
                  <a:tcPr/>
                </a:tc>
                <a:tc>
                  <a:txBody>
                    <a:bodyPr/>
                    <a:lstStyle/>
                    <a:p>
                      <a:pPr algn="ctr"/>
                      <a:r>
                        <a:rPr lang="fi-FI" sz="1400" b="1" dirty="0">
                          <a:solidFill>
                            <a:schemeClr val="tx1"/>
                          </a:solidFill>
                        </a:rPr>
                        <a:t>ET 3.1</a:t>
                      </a:r>
                    </a:p>
                  </a:txBody>
                  <a:tcPr/>
                </a:tc>
                <a:tc>
                  <a:txBody>
                    <a:bodyPr/>
                    <a:lstStyle/>
                    <a:p>
                      <a:pPr algn="ctr"/>
                      <a:r>
                        <a:rPr lang="fi-FI" sz="1400" b="1" dirty="0">
                          <a:solidFill>
                            <a:schemeClr val="tx1"/>
                          </a:solidFill>
                        </a:rPr>
                        <a:t>ET 7.1</a:t>
                      </a:r>
                    </a:p>
                  </a:txBody>
                  <a:tcPr/>
                </a:tc>
                <a:extLst>
                  <a:ext uri="{0D108BD9-81ED-4DB2-BD59-A6C34878D82A}">
                    <a16:rowId xmlns:a16="http://schemas.microsoft.com/office/drawing/2014/main" val="3750669875"/>
                  </a:ext>
                </a:extLst>
              </a:tr>
              <a:tr h="370840">
                <a:tc>
                  <a:txBody>
                    <a:bodyPr/>
                    <a:lstStyle/>
                    <a:p>
                      <a:r>
                        <a:rPr lang="fi-FI" sz="1200" b="0" dirty="0">
                          <a:solidFill>
                            <a:schemeClr val="tx1"/>
                          </a:solidFill>
                        </a:rPr>
                        <a:t>RCO04</a:t>
                      </a:r>
                    </a:p>
                  </a:txBody>
                  <a:tcPr/>
                </a:tc>
                <a:tc>
                  <a:txBody>
                    <a:bodyPr/>
                    <a:lstStyle/>
                    <a:p>
                      <a:r>
                        <a:rPr lang="fi-FI" sz="1200" b="0" dirty="0">
                          <a:solidFill>
                            <a:schemeClr val="tx1"/>
                          </a:solidFill>
                        </a:rPr>
                        <a:t>De minimis-tukea saaneet yritykset</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 </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 </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2759419456"/>
                  </a:ext>
                </a:extLst>
              </a:tr>
              <a:tr h="370840">
                <a:tc>
                  <a:txBody>
                    <a:bodyPr/>
                    <a:lstStyle/>
                    <a:p>
                      <a:r>
                        <a:rPr lang="fi-FI" sz="1200" b="0" dirty="0">
                          <a:solidFill>
                            <a:schemeClr val="tx1"/>
                          </a:solidFill>
                        </a:rPr>
                        <a:t>RCO05</a:t>
                      </a:r>
                    </a:p>
                  </a:txBody>
                  <a:tcPr/>
                </a:tc>
                <a:tc>
                  <a:txBody>
                    <a:bodyPr/>
                    <a:lstStyle/>
                    <a:p>
                      <a:r>
                        <a:rPr lang="fi-FI" sz="1200" b="0" dirty="0">
                          <a:solidFill>
                            <a:schemeClr val="tx1"/>
                          </a:solidFill>
                        </a:rPr>
                        <a:t>Uudet tuella aikaansaadut yritykset</a:t>
                      </a:r>
                    </a:p>
                  </a:txBody>
                  <a:tcPr/>
                </a:tc>
                <a:tc>
                  <a:txBody>
                    <a:bodyPr/>
                    <a:lstStyle/>
                    <a:p>
                      <a:pPr algn="ctr"/>
                      <a:endParaRPr lang="fi-FI" sz="1200" b="1">
                        <a:solidFill>
                          <a:schemeClr val="tx1"/>
                        </a:solidFill>
                      </a:endParaRPr>
                    </a:p>
                  </a:txBody>
                  <a:tcPr/>
                </a:tc>
                <a:tc>
                  <a:txBody>
                    <a:bodyPr/>
                    <a:lstStyle/>
                    <a:p>
                      <a:pPr algn="ctr"/>
                      <a:endParaRPr lang="fi-FI" sz="1200" b="1">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3626242230"/>
                  </a:ext>
                </a:extLst>
              </a:tr>
              <a:tr h="370840">
                <a:tc>
                  <a:txBody>
                    <a:bodyPr/>
                    <a:lstStyle/>
                    <a:p>
                      <a:r>
                        <a:rPr lang="fi-FI" sz="1200" b="0" dirty="0">
                          <a:solidFill>
                            <a:schemeClr val="tx1"/>
                          </a:solidFill>
                        </a:rPr>
                        <a:t>RCO07</a:t>
                      </a:r>
                    </a:p>
                  </a:txBody>
                  <a:tcPr/>
                </a:tc>
                <a:tc>
                  <a:txBody>
                    <a:bodyPr/>
                    <a:lstStyle/>
                    <a:p>
                      <a:r>
                        <a:rPr lang="fi-FI" sz="1200" b="0" dirty="0">
                          <a:solidFill>
                            <a:schemeClr val="tx1"/>
                          </a:solidFill>
                        </a:rPr>
                        <a:t>Yhteisiin tutkimushankkeisiin osallistuvat tutkimusorganisaatiot</a:t>
                      </a:r>
                    </a:p>
                  </a:txBody>
                  <a:tcPr/>
                </a:tc>
                <a:tc>
                  <a:txBody>
                    <a:bodyPr/>
                    <a:lstStyle/>
                    <a:p>
                      <a:pPr algn="ctr"/>
                      <a:r>
                        <a:rPr lang="fi-FI" sz="1200" b="1" dirty="0">
                          <a:solidFill>
                            <a:schemeClr val="tx1"/>
                          </a:solidFill>
                        </a:rPr>
                        <a:t>X</a:t>
                      </a: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3797870238"/>
                  </a:ext>
                </a:extLst>
              </a:tr>
              <a:tr h="407126">
                <a:tc>
                  <a:txBody>
                    <a:bodyPr/>
                    <a:lstStyle/>
                    <a:p>
                      <a:r>
                        <a:rPr lang="fi-FI" sz="1200" b="0" dirty="0">
                          <a:solidFill>
                            <a:schemeClr val="tx1"/>
                          </a:solidFill>
                        </a:rPr>
                        <a:t>RCO10/NO05</a:t>
                      </a:r>
                    </a:p>
                  </a:txBody>
                  <a:tcPr/>
                </a:tc>
                <a:tc>
                  <a:txBody>
                    <a:bodyPr/>
                    <a:lstStyle/>
                    <a:p>
                      <a:r>
                        <a:rPr lang="fi-FI" sz="1200" b="0" dirty="0">
                          <a:solidFill>
                            <a:schemeClr val="tx1"/>
                          </a:solidFill>
                        </a:rPr>
                        <a:t>Yritykset yhteistyössä tutkimuslaitosten kanssa</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3955831255"/>
                  </a:ext>
                </a:extLst>
              </a:tr>
              <a:tr h="370840">
                <a:tc>
                  <a:txBody>
                    <a:bodyPr/>
                    <a:lstStyle/>
                    <a:p>
                      <a:r>
                        <a:rPr lang="fi-FI" sz="1200" b="0" dirty="0">
                          <a:solidFill>
                            <a:schemeClr val="tx1"/>
                          </a:solidFill>
                        </a:rPr>
                        <a:t>NR01</a:t>
                      </a:r>
                    </a:p>
                  </a:txBody>
                  <a:tcPr/>
                </a:tc>
                <a:tc>
                  <a:txBody>
                    <a:bodyPr/>
                    <a:lstStyle/>
                    <a:p>
                      <a:r>
                        <a:rPr lang="fi-FI" sz="1200" b="0" dirty="0">
                          <a:solidFill>
                            <a:schemeClr val="tx1"/>
                          </a:solidFill>
                        </a:rPr>
                        <a:t>Verkostojen ja innovaatioekosysteemien kehittämät </a:t>
                      </a:r>
                    </a:p>
                    <a:p>
                      <a:r>
                        <a:rPr lang="fi-FI" sz="1200" b="0" dirty="0">
                          <a:solidFill>
                            <a:schemeClr val="tx1"/>
                          </a:solidFill>
                        </a:rPr>
                        <a:t>innovaatiot, tuotteet ja palvelut</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a:solidFill>
                          <a:schemeClr val="tx1"/>
                        </a:solidFill>
                      </a:endParaRP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569080068"/>
                  </a:ext>
                </a:extLst>
              </a:tr>
              <a:tr h="370840">
                <a:tc>
                  <a:txBody>
                    <a:bodyPr/>
                    <a:lstStyle/>
                    <a:p>
                      <a:r>
                        <a:rPr lang="fi-FI" sz="1200" b="0" dirty="0">
                          <a:solidFill>
                            <a:schemeClr val="tx1"/>
                          </a:solidFill>
                        </a:rPr>
                        <a:t>RCR01</a:t>
                      </a:r>
                    </a:p>
                  </a:txBody>
                  <a:tcPr/>
                </a:tc>
                <a:tc>
                  <a:txBody>
                    <a:bodyPr/>
                    <a:lstStyle/>
                    <a:p>
                      <a:r>
                        <a:rPr lang="fi-FI" sz="1200" b="0" dirty="0">
                          <a:solidFill>
                            <a:schemeClr val="tx1"/>
                          </a:solidFill>
                        </a:rPr>
                        <a:t>Uudet tuella aikaansaadut työpaikat</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1797673256"/>
                  </a:ext>
                </a:extLst>
              </a:tr>
              <a:tr h="370840">
                <a:tc>
                  <a:txBody>
                    <a:bodyPr/>
                    <a:lstStyle/>
                    <a:p>
                      <a:r>
                        <a:rPr lang="fi-FI" sz="1200" b="0" dirty="0">
                          <a:solidFill>
                            <a:schemeClr val="tx1"/>
                          </a:solidFill>
                        </a:rPr>
                        <a:t>NR02</a:t>
                      </a:r>
                    </a:p>
                  </a:txBody>
                  <a:tcPr/>
                </a:tc>
                <a:tc>
                  <a:txBody>
                    <a:bodyPr/>
                    <a:lstStyle/>
                    <a:p>
                      <a:r>
                        <a:rPr lang="fi-FI" sz="1200" b="0" dirty="0">
                          <a:solidFill>
                            <a:schemeClr val="tx1"/>
                          </a:solidFill>
                        </a:rPr>
                        <a:t>TKI-infrastruktuuria käyttävät yritykset</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9737674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0" dirty="0">
                          <a:solidFill>
                            <a:schemeClr val="tx1"/>
                          </a:solidFill>
                        </a:rPr>
                        <a:t>RCR03</a:t>
                      </a:r>
                    </a:p>
                    <a:p>
                      <a:endParaRPr lang="fi-FI" sz="1200" b="0" dirty="0">
                        <a:solidFill>
                          <a:schemeClr val="tx1"/>
                        </a:solidFill>
                      </a:endParaRPr>
                    </a:p>
                  </a:txBody>
                  <a:tcPr/>
                </a:tc>
                <a:tc>
                  <a:txBody>
                    <a:bodyPr/>
                    <a:lstStyle/>
                    <a:p>
                      <a:r>
                        <a:rPr lang="fi-FI" sz="1200" b="0" dirty="0">
                          <a:solidFill>
                            <a:schemeClr val="tx1"/>
                          </a:solidFill>
                        </a:rPr>
                        <a:t>Tuote- tai prosessi-innovaatioita tekevät pk-yritykset</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4134809945"/>
                  </a:ext>
                </a:extLst>
              </a:tr>
              <a:tr h="370840">
                <a:tc>
                  <a:txBody>
                    <a:bodyPr/>
                    <a:lstStyle/>
                    <a:p>
                      <a:r>
                        <a:rPr lang="fi-FI" sz="1200" b="0" dirty="0">
                          <a:solidFill>
                            <a:schemeClr val="tx1"/>
                          </a:solidFill>
                        </a:rPr>
                        <a:t>NO02 </a:t>
                      </a:r>
                    </a:p>
                  </a:txBody>
                  <a:tcPr/>
                </a:tc>
                <a:tc>
                  <a:txBody>
                    <a:bodyPr/>
                    <a:lstStyle/>
                    <a:p>
                      <a:r>
                        <a:rPr lang="fi-FI" sz="1200" b="0" dirty="0">
                          <a:solidFill>
                            <a:schemeClr val="tx1"/>
                          </a:solidFill>
                        </a:rPr>
                        <a:t>Yhteiskehittämistä tukevat alustat ja verkostot </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1047142290"/>
                  </a:ext>
                </a:extLst>
              </a:tr>
              <a:tr h="370840">
                <a:tc>
                  <a:txBody>
                    <a:bodyPr/>
                    <a:lstStyle/>
                    <a:p>
                      <a:r>
                        <a:rPr lang="fi-FI" sz="1200" b="0" dirty="0">
                          <a:solidFill>
                            <a:schemeClr val="tx1"/>
                          </a:solidFill>
                        </a:rPr>
                        <a:t>NO03</a:t>
                      </a:r>
                    </a:p>
                  </a:txBody>
                  <a:tcPr/>
                </a:tc>
                <a:tc>
                  <a:txBody>
                    <a:bodyPr/>
                    <a:lstStyle/>
                    <a:p>
                      <a:r>
                        <a:rPr lang="fi-FI" sz="1200" b="0" dirty="0">
                          <a:solidFill>
                            <a:schemeClr val="tx1"/>
                          </a:solidFill>
                        </a:rPr>
                        <a:t>Yhteiskehittämiseen osallistuvat yritykset </a:t>
                      </a: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r>
                        <a:rPr lang="fi-FI" sz="1200" b="1" dirty="0">
                          <a:solidFill>
                            <a:schemeClr val="tx1"/>
                          </a:solidFill>
                        </a:rPr>
                        <a:t> </a:t>
                      </a: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910016964"/>
                  </a:ext>
                </a:extLst>
              </a:tr>
              <a:tr h="370840">
                <a:tc>
                  <a:txBody>
                    <a:bodyPr/>
                    <a:lstStyle/>
                    <a:p>
                      <a:r>
                        <a:rPr lang="fi-FI" sz="1200" b="0" dirty="0">
                          <a:solidFill>
                            <a:schemeClr val="tx1"/>
                          </a:solidFill>
                        </a:rPr>
                        <a:t>NR10</a:t>
                      </a:r>
                    </a:p>
                  </a:txBody>
                  <a:tcPr/>
                </a:tc>
                <a:tc>
                  <a:txBody>
                    <a:bodyPr/>
                    <a:lstStyle/>
                    <a:p>
                      <a:r>
                        <a:rPr lang="fi-FI" sz="1200" b="0" dirty="0">
                          <a:solidFill>
                            <a:schemeClr val="tx1"/>
                          </a:solidFill>
                        </a:rPr>
                        <a:t>Ilmastonmuutokseen sopeutumiseen tehdyt uudet ratkaisut</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619546692"/>
                  </a:ext>
                </a:extLst>
              </a:tr>
            </a:tbl>
          </a:graphicData>
        </a:graphic>
      </p:graphicFrame>
    </p:spTree>
    <p:extLst>
      <p:ext uri="{BB962C8B-B14F-4D97-AF65-F5344CB8AC3E}">
        <p14:creationId xmlns:p14="http://schemas.microsoft.com/office/powerpoint/2010/main" val="3776155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1DAEEF-BC5D-41E0-9F12-FB5D5ACB51E9}"/>
              </a:ext>
            </a:extLst>
          </p:cNvPr>
          <p:cNvSpPr>
            <a:spLocks noGrp="1"/>
          </p:cNvSpPr>
          <p:nvPr>
            <p:ph type="title"/>
          </p:nvPr>
        </p:nvSpPr>
        <p:spPr>
          <a:xfrm>
            <a:off x="605950" y="383656"/>
            <a:ext cx="11126820" cy="193287"/>
          </a:xfrm>
        </p:spPr>
        <p:txBody>
          <a:bodyPr/>
          <a:lstStyle/>
          <a:p>
            <a:r>
              <a:rPr lang="fi-FI" sz="2800" dirty="0"/>
              <a:t>Tulos- ja tuotosindikaattoreita erityistavoitteittain </a:t>
            </a:r>
            <a:r>
              <a:rPr lang="fi-FI" sz="1800" b="0" dirty="0"/>
              <a:t>(2/2)</a:t>
            </a:r>
            <a:endParaRPr lang="fi-FI" sz="2800" b="0" dirty="0"/>
          </a:p>
        </p:txBody>
      </p:sp>
      <p:graphicFrame>
        <p:nvGraphicFramePr>
          <p:cNvPr id="4" name="Taulukko 3">
            <a:extLst>
              <a:ext uri="{FF2B5EF4-FFF2-40B4-BE49-F238E27FC236}">
                <a16:creationId xmlns:a16="http://schemas.microsoft.com/office/drawing/2014/main" id="{BBEE578F-B137-3F7A-3DEC-5E451DFE2FC3}"/>
              </a:ext>
            </a:extLst>
          </p:cNvPr>
          <p:cNvGraphicFramePr>
            <a:graphicFrameLocks noGrp="1"/>
          </p:cNvGraphicFramePr>
          <p:nvPr>
            <p:extLst>
              <p:ext uri="{D42A27DB-BD31-4B8C-83A1-F6EECF244321}">
                <p14:modId xmlns:p14="http://schemas.microsoft.com/office/powerpoint/2010/main" val="2746130615"/>
              </p:ext>
            </p:extLst>
          </p:nvPr>
        </p:nvGraphicFramePr>
        <p:xfrm>
          <a:off x="335755" y="753956"/>
          <a:ext cx="11667209" cy="5054600"/>
        </p:xfrm>
        <a:graphic>
          <a:graphicData uri="http://schemas.openxmlformats.org/drawingml/2006/table">
            <a:tbl>
              <a:tblPr firstRow="1" bandRow="1">
                <a:tableStyleId>{616DA210-FB5B-4158-B5E0-FEB733F419BA}</a:tableStyleId>
              </a:tblPr>
              <a:tblGrid>
                <a:gridCol w="768554">
                  <a:extLst>
                    <a:ext uri="{9D8B030D-6E8A-4147-A177-3AD203B41FA5}">
                      <a16:colId xmlns:a16="http://schemas.microsoft.com/office/drawing/2014/main" val="2045224339"/>
                    </a:ext>
                  </a:extLst>
                </a:gridCol>
                <a:gridCol w="4984526">
                  <a:extLst>
                    <a:ext uri="{9D8B030D-6E8A-4147-A177-3AD203B41FA5}">
                      <a16:colId xmlns:a16="http://schemas.microsoft.com/office/drawing/2014/main" val="1050644866"/>
                    </a:ext>
                  </a:extLst>
                </a:gridCol>
                <a:gridCol w="773723">
                  <a:extLst>
                    <a:ext uri="{9D8B030D-6E8A-4147-A177-3AD203B41FA5}">
                      <a16:colId xmlns:a16="http://schemas.microsoft.com/office/drawing/2014/main" val="1173983186"/>
                    </a:ext>
                  </a:extLst>
                </a:gridCol>
                <a:gridCol w="691662">
                  <a:extLst>
                    <a:ext uri="{9D8B030D-6E8A-4147-A177-3AD203B41FA5}">
                      <a16:colId xmlns:a16="http://schemas.microsoft.com/office/drawing/2014/main" val="868219101"/>
                    </a:ext>
                  </a:extLst>
                </a:gridCol>
                <a:gridCol w="715107">
                  <a:extLst>
                    <a:ext uri="{9D8B030D-6E8A-4147-A177-3AD203B41FA5}">
                      <a16:colId xmlns:a16="http://schemas.microsoft.com/office/drawing/2014/main" val="1784845455"/>
                    </a:ext>
                  </a:extLst>
                </a:gridCol>
                <a:gridCol w="785446">
                  <a:extLst>
                    <a:ext uri="{9D8B030D-6E8A-4147-A177-3AD203B41FA5}">
                      <a16:colId xmlns:a16="http://schemas.microsoft.com/office/drawing/2014/main" val="437607252"/>
                    </a:ext>
                  </a:extLst>
                </a:gridCol>
                <a:gridCol w="715108">
                  <a:extLst>
                    <a:ext uri="{9D8B030D-6E8A-4147-A177-3AD203B41FA5}">
                      <a16:colId xmlns:a16="http://schemas.microsoft.com/office/drawing/2014/main" val="4101158521"/>
                    </a:ext>
                  </a:extLst>
                </a:gridCol>
                <a:gridCol w="750277">
                  <a:extLst>
                    <a:ext uri="{9D8B030D-6E8A-4147-A177-3AD203B41FA5}">
                      <a16:colId xmlns:a16="http://schemas.microsoft.com/office/drawing/2014/main" val="1607430624"/>
                    </a:ext>
                  </a:extLst>
                </a:gridCol>
                <a:gridCol w="738554">
                  <a:extLst>
                    <a:ext uri="{9D8B030D-6E8A-4147-A177-3AD203B41FA5}">
                      <a16:colId xmlns:a16="http://schemas.microsoft.com/office/drawing/2014/main" val="1782189566"/>
                    </a:ext>
                  </a:extLst>
                </a:gridCol>
                <a:gridCol w="744252">
                  <a:extLst>
                    <a:ext uri="{9D8B030D-6E8A-4147-A177-3AD203B41FA5}">
                      <a16:colId xmlns:a16="http://schemas.microsoft.com/office/drawing/2014/main" val="4121947535"/>
                    </a:ext>
                  </a:extLst>
                </a:gridCol>
              </a:tblGrid>
              <a:tr h="370840">
                <a:tc>
                  <a:txBody>
                    <a:bodyPr/>
                    <a:lstStyle/>
                    <a:p>
                      <a:endParaRPr lang="fi-FI" sz="1400" b="0" dirty="0">
                        <a:solidFill>
                          <a:schemeClr val="tx1"/>
                        </a:solidFill>
                      </a:endParaRPr>
                    </a:p>
                  </a:txBody>
                  <a:tcPr/>
                </a:tc>
                <a:tc>
                  <a:txBody>
                    <a:bodyPr/>
                    <a:lstStyle/>
                    <a:p>
                      <a:endParaRPr lang="fi-FI" sz="1400" b="0" dirty="0">
                        <a:solidFill>
                          <a:schemeClr val="tx1"/>
                        </a:solidFill>
                      </a:endParaRPr>
                    </a:p>
                  </a:txBody>
                  <a:tcPr/>
                </a:tc>
                <a:tc>
                  <a:txBody>
                    <a:bodyPr/>
                    <a:lstStyle/>
                    <a:p>
                      <a:pPr algn="ctr"/>
                      <a:r>
                        <a:rPr lang="fi-FI" sz="1400" b="1" dirty="0">
                          <a:solidFill>
                            <a:schemeClr val="tx1"/>
                          </a:solidFill>
                        </a:rPr>
                        <a:t>ET1.1</a:t>
                      </a:r>
                    </a:p>
                  </a:txBody>
                  <a:tcPr/>
                </a:tc>
                <a:tc>
                  <a:txBody>
                    <a:bodyPr/>
                    <a:lstStyle/>
                    <a:p>
                      <a:pPr algn="ctr"/>
                      <a:r>
                        <a:rPr lang="fi-FI" sz="1400" b="1" dirty="0">
                          <a:solidFill>
                            <a:schemeClr val="tx1"/>
                          </a:solidFill>
                        </a:rPr>
                        <a:t>ET1.2</a:t>
                      </a:r>
                    </a:p>
                  </a:txBody>
                  <a:tcPr/>
                </a:tc>
                <a:tc>
                  <a:txBody>
                    <a:bodyPr/>
                    <a:lstStyle/>
                    <a:p>
                      <a:pPr algn="ctr"/>
                      <a:r>
                        <a:rPr lang="fi-FI" sz="1400" b="1" dirty="0">
                          <a:solidFill>
                            <a:schemeClr val="tx1"/>
                          </a:solidFill>
                        </a:rPr>
                        <a:t>ET1.3</a:t>
                      </a:r>
                    </a:p>
                  </a:txBody>
                  <a:tcPr/>
                </a:tc>
                <a:tc>
                  <a:txBody>
                    <a:bodyPr/>
                    <a:lstStyle/>
                    <a:p>
                      <a:pPr algn="ctr"/>
                      <a:r>
                        <a:rPr lang="fi-FI" sz="1400" b="1" dirty="0">
                          <a:solidFill>
                            <a:schemeClr val="tx1"/>
                          </a:solidFill>
                        </a:rPr>
                        <a:t>ET2.1</a:t>
                      </a:r>
                    </a:p>
                  </a:txBody>
                  <a:tcPr/>
                </a:tc>
                <a:tc>
                  <a:txBody>
                    <a:bodyPr/>
                    <a:lstStyle/>
                    <a:p>
                      <a:pPr algn="ctr"/>
                      <a:r>
                        <a:rPr lang="fi-FI" sz="1400" b="1" dirty="0">
                          <a:solidFill>
                            <a:schemeClr val="tx1"/>
                          </a:solidFill>
                        </a:rPr>
                        <a:t>ET2.2</a:t>
                      </a:r>
                    </a:p>
                  </a:txBody>
                  <a:tcPr/>
                </a:tc>
                <a:tc>
                  <a:txBody>
                    <a:bodyPr/>
                    <a:lstStyle/>
                    <a:p>
                      <a:pPr algn="ctr"/>
                      <a:r>
                        <a:rPr lang="fi-FI" sz="1400" b="1" dirty="0">
                          <a:solidFill>
                            <a:schemeClr val="tx1"/>
                          </a:solidFill>
                        </a:rPr>
                        <a:t>ET2.3</a:t>
                      </a:r>
                    </a:p>
                  </a:txBody>
                  <a:tcPr/>
                </a:tc>
                <a:tc>
                  <a:txBody>
                    <a:bodyPr/>
                    <a:lstStyle/>
                    <a:p>
                      <a:pPr algn="ctr"/>
                      <a:r>
                        <a:rPr lang="fi-FI" sz="1400" b="1" dirty="0">
                          <a:solidFill>
                            <a:schemeClr val="tx1"/>
                          </a:solidFill>
                        </a:rPr>
                        <a:t>ET 3.1</a:t>
                      </a:r>
                    </a:p>
                  </a:txBody>
                  <a:tcPr/>
                </a:tc>
                <a:tc>
                  <a:txBody>
                    <a:bodyPr/>
                    <a:lstStyle/>
                    <a:p>
                      <a:pPr algn="ctr"/>
                      <a:r>
                        <a:rPr lang="fi-FI" sz="1400" b="1" dirty="0">
                          <a:solidFill>
                            <a:schemeClr val="tx1"/>
                          </a:solidFill>
                        </a:rPr>
                        <a:t>ET 7.1</a:t>
                      </a:r>
                    </a:p>
                  </a:txBody>
                  <a:tcPr/>
                </a:tc>
                <a:extLst>
                  <a:ext uri="{0D108BD9-81ED-4DB2-BD59-A6C34878D82A}">
                    <a16:rowId xmlns:a16="http://schemas.microsoft.com/office/drawing/2014/main" val="3750669875"/>
                  </a:ext>
                </a:extLst>
              </a:tr>
              <a:tr h="370840">
                <a:tc>
                  <a:txBody>
                    <a:bodyPr/>
                    <a:lstStyle/>
                    <a:p>
                      <a:r>
                        <a:rPr lang="fi-FI" sz="1200" b="0" dirty="0">
                          <a:solidFill>
                            <a:schemeClr val="tx1"/>
                          </a:solidFill>
                        </a:rPr>
                        <a:t>RCO14</a:t>
                      </a:r>
                    </a:p>
                  </a:txBody>
                  <a:tcPr/>
                </a:tc>
                <a:tc>
                  <a:txBody>
                    <a:bodyPr/>
                    <a:lstStyle/>
                    <a:p>
                      <a:r>
                        <a:rPr lang="fi-FI" sz="1200" b="0" dirty="0">
                          <a:solidFill>
                            <a:schemeClr val="tx1"/>
                          </a:solidFill>
                        </a:rPr>
                        <a:t>Digipalvelujen ja -sovellusten kehittämiseen tukea saaneet julkiset organisaatiot</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478736030"/>
                  </a:ext>
                </a:extLst>
              </a:tr>
              <a:tr h="370840">
                <a:tc>
                  <a:txBody>
                    <a:bodyPr/>
                    <a:lstStyle/>
                    <a:p>
                      <a:r>
                        <a:rPr lang="fi-FI" sz="1200" b="0" dirty="0">
                          <a:solidFill>
                            <a:schemeClr val="tx1"/>
                          </a:solidFill>
                        </a:rPr>
                        <a:t>NO04 </a:t>
                      </a:r>
                    </a:p>
                  </a:txBody>
                  <a:tcPr/>
                </a:tc>
                <a:tc>
                  <a:txBody>
                    <a:bodyPr/>
                    <a:lstStyle/>
                    <a:p>
                      <a:r>
                        <a:rPr lang="fi-FI" sz="1200" b="0" dirty="0">
                          <a:solidFill>
                            <a:schemeClr val="tx1"/>
                          </a:solidFill>
                        </a:rPr>
                        <a:t>Digitaalisten innovaatiokeskittymien (DIH) palveluja käyttävät yritykset ja julkiset organisaatiot</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759419456"/>
                  </a:ext>
                </a:extLst>
              </a:tr>
              <a:tr h="370840">
                <a:tc>
                  <a:txBody>
                    <a:bodyPr/>
                    <a:lstStyle/>
                    <a:p>
                      <a:r>
                        <a:rPr lang="fi-FI" sz="1200" b="0" dirty="0">
                          <a:solidFill>
                            <a:schemeClr val="tx1"/>
                          </a:solidFill>
                        </a:rPr>
                        <a:t> RCO04</a:t>
                      </a:r>
                    </a:p>
                  </a:txBody>
                  <a:tcPr/>
                </a:tc>
                <a:tc>
                  <a:txBody>
                    <a:bodyPr/>
                    <a:lstStyle/>
                    <a:p>
                      <a:r>
                        <a:rPr lang="fi-FI" sz="1200" b="0" dirty="0">
                          <a:solidFill>
                            <a:schemeClr val="tx1"/>
                          </a:solidFill>
                        </a:rPr>
                        <a:t>Muuta kuin rahoitustukea saaneet yritykset</a:t>
                      </a:r>
                    </a:p>
                  </a:txBody>
                  <a:tcPr/>
                </a:tc>
                <a:tc>
                  <a:txBody>
                    <a:bodyPr/>
                    <a:lstStyle/>
                    <a:p>
                      <a:pPr algn="ctr"/>
                      <a:endParaRPr lang="fi-FI" sz="1200" b="1">
                        <a:solidFill>
                          <a:schemeClr val="tx1"/>
                        </a:solidFill>
                      </a:endParaRP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3626242230"/>
                  </a:ext>
                </a:extLst>
              </a:tr>
              <a:tr h="370840">
                <a:tc>
                  <a:txBody>
                    <a:bodyPr/>
                    <a:lstStyle/>
                    <a:p>
                      <a:r>
                        <a:rPr lang="fi-FI" sz="1200" b="0" dirty="0">
                          <a:solidFill>
                            <a:schemeClr val="tx1"/>
                          </a:solidFill>
                        </a:rPr>
                        <a:t>RCO27</a:t>
                      </a:r>
                    </a:p>
                  </a:txBody>
                  <a:tcPr/>
                </a:tc>
                <a:tc>
                  <a:txBody>
                    <a:bodyPr/>
                    <a:lstStyle/>
                    <a:p>
                      <a:r>
                        <a:rPr lang="fi-FI" sz="1200" b="0" dirty="0">
                          <a:solidFill>
                            <a:schemeClr val="tx1"/>
                          </a:solidFill>
                        </a:rPr>
                        <a:t>Kansalliset/alueelliset/paikalliset ilmastonmuutokseen sopeutumisen strategiat</a:t>
                      </a:r>
                    </a:p>
                  </a:txBody>
                  <a:tcPr/>
                </a:tc>
                <a:tc>
                  <a:txBody>
                    <a:bodyPr/>
                    <a:lstStyle/>
                    <a:p>
                      <a:pPr algn="ctr"/>
                      <a:endParaRPr lang="fi-FI" sz="1200" b="1" dirty="0">
                        <a:solidFill>
                          <a:schemeClr val="tx1"/>
                        </a:solidFill>
                      </a:endParaRPr>
                    </a:p>
                  </a:txBody>
                  <a:tcPr/>
                </a:tc>
                <a:tc>
                  <a:txBody>
                    <a:bodyPr/>
                    <a:lstStyle/>
                    <a:p>
                      <a:pPr algn="ctr"/>
                      <a:endParaRPr lang="fi-FI" sz="1200" b="1">
                        <a:solidFill>
                          <a:schemeClr val="tx1"/>
                        </a:solidFill>
                      </a:endParaRP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3797870238"/>
                  </a:ext>
                </a:extLst>
              </a:tr>
              <a:tr h="370840">
                <a:tc>
                  <a:txBody>
                    <a:bodyPr/>
                    <a:lstStyle/>
                    <a:p>
                      <a:r>
                        <a:rPr lang="fi-FI" sz="1200" b="0" dirty="0">
                          <a:solidFill>
                            <a:schemeClr val="tx1"/>
                          </a:solidFill>
                        </a:rPr>
                        <a:t>NO06</a:t>
                      </a:r>
                    </a:p>
                  </a:txBody>
                  <a:tcPr/>
                </a:tc>
                <a:tc>
                  <a:txBody>
                    <a:bodyPr/>
                    <a:lstStyle/>
                    <a:p>
                      <a:r>
                        <a:rPr lang="fi-FI" sz="1200" b="0" dirty="0">
                          <a:solidFill>
                            <a:schemeClr val="tx1"/>
                          </a:solidFill>
                        </a:rPr>
                        <a:t>Pk-yritykset, joiden saavutettavuus on parantunut hankkeen seurauksena</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3525130012"/>
                  </a:ext>
                </a:extLst>
              </a:tr>
              <a:tr h="370840">
                <a:tc>
                  <a:txBody>
                    <a:bodyPr/>
                    <a:lstStyle/>
                    <a:p>
                      <a:r>
                        <a:rPr lang="fi-FI" sz="1200" b="0" dirty="0">
                          <a:solidFill>
                            <a:schemeClr val="tx1"/>
                          </a:solidFill>
                        </a:rPr>
                        <a:t>NR11</a:t>
                      </a:r>
                    </a:p>
                  </a:txBody>
                  <a:tcPr/>
                </a:tc>
                <a:tc>
                  <a:txBody>
                    <a:bodyPr/>
                    <a:lstStyle/>
                    <a:p>
                      <a:r>
                        <a:rPr lang="fi-FI" sz="1200" b="0" dirty="0">
                          <a:solidFill>
                            <a:schemeClr val="tx1"/>
                          </a:solidFill>
                        </a:rPr>
                        <a:t>Kiertotaloutta tai korkean jalostusasteen biotaloutta </a:t>
                      </a:r>
                    </a:p>
                    <a:p>
                      <a:r>
                        <a:rPr lang="fi-FI" sz="1200" b="0" dirty="0">
                          <a:solidFill>
                            <a:schemeClr val="tx1"/>
                          </a:solidFill>
                        </a:rPr>
                        <a:t>edistävät demonstraatiot</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2288438818"/>
                  </a:ext>
                </a:extLst>
              </a:tr>
              <a:tr h="370840">
                <a:tc>
                  <a:txBody>
                    <a:bodyPr/>
                    <a:lstStyle/>
                    <a:p>
                      <a:r>
                        <a:rPr lang="fi-FI" sz="1200" b="0" dirty="0">
                          <a:solidFill>
                            <a:schemeClr val="tx1"/>
                          </a:solidFill>
                        </a:rPr>
                        <a:t>NR13</a:t>
                      </a:r>
                    </a:p>
                  </a:txBody>
                  <a:tcPr/>
                </a:tc>
                <a:tc>
                  <a:txBody>
                    <a:bodyPr/>
                    <a:lstStyle/>
                    <a:p>
                      <a:r>
                        <a:rPr lang="fi-FI" sz="1200" b="0" dirty="0">
                          <a:solidFill>
                            <a:schemeClr val="tx1"/>
                          </a:solidFill>
                        </a:rPr>
                        <a:t>Hankkeen aikaansaamat yrittäjyyttä edistävät muut investoinnit</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3824553796"/>
                  </a:ext>
                </a:extLst>
              </a:tr>
              <a:tr h="370840">
                <a:tc>
                  <a:txBody>
                    <a:bodyPr/>
                    <a:lstStyle/>
                    <a:p>
                      <a:r>
                        <a:rPr lang="fi-FI" sz="1200" b="0" dirty="0">
                          <a:solidFill>
                            <a:schemeClr val="tx1"/>
                          </a:solidFill>
                        </a:rPr>
                        <a:t>NR07</a:t>
                      </a:r>
                    </a:p>
                  </a:txBody>
                  <a:tcPr/>
                </a:tc>
                <a:tc>
                  <a:txBody>
                    <a:bodyPr/>
                    <a:lstStyle/>
                    <a:p>
                      <a:r>
                        <a:rPr lang="fi-FI" sz="1200" b="0" dirty="0">
                          <a:solidFill>
                            <a:schemeClr val="tx1"/>
                          </a:solidFill>
                        </a:rPr>
                        <a:t>Päästövähennyksiä edistävät uudet ratkaisut</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3955831255"/>
                  </a:ext>
                </a:extLst>
              </a:tr>
              <a:tr h="370840">
                <a:tc>
                  <a:txBody>
                    <a:bodyPr/>
                    <a:lstStyle/>
                    <a:p>
                      <a:r>
                        <a:rPr lang="fi-FI" sz="1200" b="0" dirty="0">
                          <a:solidFill>
                            <a:schemeClr val="tx1"/>
                          </a:solidFill>
                        </a:rPr>
                        <a:t>NR08</a:t>
                      </a:r>
                    </a:p>
                  </a:txBody>
                  <a:tcPr/>
                </a:tc>
                <a:tc>
                  <a:txBody>
                    <a:bodyPr/>
                    <a:lstStyle/>
                    <a:p>
                      <a:r>
                        <a:rPr lang="fi-FI" sz="1200" b="0" dirty="0">
                          <a:solidFill>
                            <a:schemeClr val="tx1"/>
                          </a:solidFill>
                        </a:rPr>
                        <a:t>Päästövähennyksiä, energiatehokkuutta tai uusiutuvaa </a:t>
                      </a:r>
                    </a:p>
                    <a:p>
                      <a:r>
                        <a:rPr lang="fi-FI" sz="1200" b="0" dirty="0">
                          <a:solidFill>
                            <a:schemeClr val="tx1"/>
                          </a:solidFill>
                        </a:rPr>
                        <a:t>energiaa edistävät demonstraatiot</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extLst>
                  <a:ext uri="{0D108BD9-81ED-4DB2-BD59-A6C34878D82A}">
                    <a16:rowId xmlns:a16="http://schemas.microsoft.com/office/drawing/2014/main" val="886952648"/>
                  </a:ext>
                </a:extLst>
              </a:tr>
              <a:tr h="370840">
                <a:tc>
                  <a:txBody>
                    <a:bodyPr/>
                    <a:lstStyle/>
                    <a:p>
                      <a:r>
                        <a:rPr lang="fi-FI" sz="1200" b="0" dirty="0">
                          <a:solidFill>
                            <a:schemeClr val="tx1"/>
                          </a:solidFill>
                        </a:rPr>
                        <a:t>NR03</a:t>
                      </a:r>
                    </a:p>
                  </a:txBody>
                  <a:tcPr/>
                </a:tc>
                <a:tc>
                  <a:txBody>
                    <a:bodyPr/>
                    <a:lstStyle/>
                    <a:p>
                      <a:r>
                        <a:rPr lang="fi-FI" sz="1200" b="0" dirty="0">
                          <a:solidFill>
                            <a:schemeClr val="tx1"/>
                          </a:solidFill>
                        </a:rPr>
                        <a:t>Pk-yritykset, jotka aloittavat uuden liiketoiminnan</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a:solidFill>
                          <a:schemeClr val="tx1"/>
                        </a:solidFill>
                      </a:endParaRPr>
                    </a:p>
                  </a:txBody>
                  <a:tcPr/>
                </a:tc>
                <a:tc>
                  <a:txBody>
                    <a:bodyPr/>
                    <a:lstStyle/>
                    <a:p>
                      <a:pPr algn="ctr"/>
                      <a:endParaRPr lang="fi-FI" sz="1200" b="1">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1633835884"/>
                  </a:ext>
                </a:extLst>
              </a:tr>
              <a:tr h="370840">
                <a:tc>
                  <a:txBody>
                    <a:bodyPr/>
                    <a:lstStyle/>
                    <a:p>
                      <a:r>
                        <a:rPr lang="fi-FI" sz="1200" b="0" dirty="0">
                          <a:solidFill>
                            <a:schemeClr val="tx1"/>
                          </a:solidFill>
                        </a:rPr>
                        <a:t>NR09</a:t>
                      </a:r>
                    </a:p>
                  </a:txBody>
                  <a:tcPr/>
                </a:tc>
                <a:tc>
                  <a:txBody>
                    <a:bodyPr/>
                    <a:lstStyle/>
                    <a:p>
                      <a:r>
                        <a:rPr lang="fi-FI" sz="1200" b="0" dirty="0">
                          <a:solidFill>
                            <a:schemeClr val="tx1"/>
                          </a:solidFill>
                        </a:rPr>
                        <a:t>Pk-yritykset, jotka aloittavat energiatehokkuuteen tai uusiutuvan energian ratkaisuihin perustuvaa uutta Liiketoimintaa</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endParaRPr lang="fi-FI" sz="1200" b="1" dirty="0">
                        <a:solidFill>
                          <a:schemeClr val="tx1"/>
                        </a:solidFill>
                      </a:endParaRPr>
                    </a:p>
                  </a:txBody>
                  <a:tcPr/>
                </a:tc>
                <a:tc>
                  <a:txBody>
                    <a:bodyPr/>
                    <a:lstStyle/>
                    <a:p>
                      <a:pPr algn="ctr"/>
                      <a:r>
                        <a:rPr lang="fi-FI" sz="1200" b="1" dirty="0">
                          <a:solidFill>
                            <a:schemeClr val="tx1"/>
                          </a:solidFill>
                        </a:rPr>
                        <a:t>X</a:t>
                      </a:r>
                    </a:p>
                  </a:txBody>
                  <a:tcPr/>
                </a:tc>
                <a:extLst>
                  <a:ext uri="{0D108BD9-81ED-4DB2-BD59-A6C34878D82A}">
                    <a16:rowId xmlns:a16="http://schemas.microsoft.com/office/drawing/2014/main" val="1908206647"/>
                  </a:ext>
                </a:extLst>
              </a:tr>
            </a:tbl>
          </a:graphicData>
        </a:graphic>
      </p:graphicFrame>
    </p:spTree>
    <p:extLst>
      <p:ext uri="{BB962C8B-B14F-4D97-AF65-F5344CB8AC3E}">
        <p14:creationId xmlns:p14="http://schemas.microsoft.com/office/powerpoint/2010/main" val="156544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A6BB6F-9C58-2D63-CB49-47A2236844C0}"/>
              </a:ext>
            </a:extLst>
          </p:cNvPr>
          <p:cNvSpPr>
            <a:spLocks noGrp="1"/>
          </p:cNvSpPr>
          <p:nvPr>
            <p:ph type="title"/>
          </p:nvPr>
        </p:nvSpPr>
        <p:spPr>
          <a:xfrm>
            <a:off x="974388" y="1962770"/>
            <a:ext cx="10515600" cy="1033907"/>
          </a:xfrm>
        </p:spPr>
        <p:txBody>
          <a:bodyPr/>
          <a:lstStyle/>
          <a:p>
            <a:r>
              <a:rPr lang="fi-FI" dirty="0"/>
              <a:t>Indikaattoreiden määritelmät</a:t>
            </a:r>
          </a:p>
        </p:txBody>
      </p:sp>
    </p:spTree>
    <p:extLst>
      <p:ext uri="{BB962C8B-B14F-4D97-AF65-F5344CB8AC3E}">
        <p14:creationId xmlns:p14="http://schemas.microsoft.com/office/powerpoint/2010/main" val="419952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RCO04 De </a:t>
            </a:r>
            <a:r>
              <a:rPr lang="fi-FI" sz="1600" b="1" dirty="0" err="1"/>
              <a:t>minimis</a:t>
            </a:r>
            <a:r>
              <a:rPr lang="fi-FI" sz="1600" b="1" dirty="0"/>
              <a:t> -tukea saaneet yritykset</a:t>
            </a:r>
            <a:endParaRPr lang="fi-FI" sz="1600" dirty="0"/>
          </a:p>
          <a:p>
            <a:pPr marL="0" indent="0">
              <a:buNone/>
            </a:pPr>
            <a:r>
              <a:rPr lang="fi-FI" sz="1400" dirty="0"/>
              <a:t>-Merkitse de </a:t>
            </a:r>
            <a:r>
              <a:rPr lang="fi-FI" sz="1400" dirty="0" err="1"/>
              <a:t>minimis</a:t>
            </a:r>
            <a:r>
              <a:rPr lang="fi-FI" sz="1400" dirty="0"/>
              <a:t> –tukea eli muuta tukea kuin rahoitustukea saavien yritysten lukumäärä. Mukaan lasketaan hankkeen kohderyhmään kuuluvat, hankkeen hyödynsaajana olevat osallistuvat </a:t>
            </a:r>
            <a:r>
              <a:rPr lang="fi-FI" sz="1400" b="1" dirty="0"/>
              <a:t>yritykset, jotka saavat rahanarvoisen edun hankkeeseen osallistumisesta</a:t>
            </a:r>
            <a:r>
              <a:rPr lang="fi-FI" sz="1400" dirty="0"/>
              <a:t>. Kyseessä ei ole osallistuvalle yritykselle maksettava rahasuoritus, vaan ilmainen tai alihinnoiteltu palvelu tai muu vastaava hyöty, jolle on mahdollista määrittää markkinahinta. Palvelun tai hyödyn arvo, josta on vähennetty yrityksen maksuosuus, on </a:t>
            </a:r>
            <a:br>
              <a:rPr lang="fi-FI" sz="1400" dirty="0"/>
            </a:br>
            <a:r>
              <a:rPr lang="fi-FI" sz="1400" dirty="0"/>
              <a:t>de </a:t>
            </a:r>
            <a:r>
              <a:rPr lang="fi-FI" sz="1400" dirty="0" err="1"/>
              <a:t>minimis</a:t>
            </a:r>
            <a:r>
              <a:rPr lang="fi-FI" sz="1400" dirty="0"/>
              <a:t> -tukea osallistuvalle yritykselle. Tuen arvo ja saatu palvelu todetaan hankepäätöksessä. Tarjottu tuki tulee dokumentoida. </a:t>
            </a:r>
          </a:p>
          <a:p>
            <a:pPr marL="0" indent="0">
              <a:buNone/>
            </a:pPr>
            <a:r>
              <a:rPr lang="fi-FI" sz="1400" dirty="0"/>
              <a:t>-Osallistuvan yrityksen määritelmä tässä yhteydessä: yritys saa edellä kuvatulla tavalla rahanarvoisen edun hankkeeseen osallistumisesta. Kertaluonteiset yhteydenotot (esimerkiksi yksittäinen konsultoiva puhelu) eivät sisälly osallistuvan yrityksen määritelmään. </a:t>
            </a:r>
          </a:p>
          <a:p>
            <a:pPr marL="0" indent="0">
              <a:buNone/>
            </a:pPr>
            <a:r>
              <a:rPr lang="fi-FI" sz="1400" dirty="0"/>
              <a:t>-Yrityksen määritelmä: De </a:t>
            </a:r>
            <a:r>
              <a:rPr lang="fi-FI" sz="1400" dirty="0" err="1"/>
              <a:t>minimis</a:t>
            </a:r>
            <a:r>
              <a:rPr lang="fi-FI" sz="1400" dirty="0"/>
              <a:t> -tuen osalta yrityksiksi katsotaan niiden oikeudellisesta muodosta riippumatta kaikki yksiköt, jotka harjoittavat taloudellista toimintaa. Taloudellista toimintaa on kaikki toiminta, jossa tavaroita tai palveluja tarjotaan markkinoilla. </a:t>
            </a:r>
          </a:p>
          <a:p>
            <a:pPr marL="0" indent="0">
              <a:buNone/>
            </a:pPr>
            <a:endParaRPr lang="fi-FI" sz="1400" dirty="0"/>
          </a:p>
          <a:p>
            <a:pPr marL="0" indent="0">
              <a:buNone/>
            </a:pPr>
            <a:r>
              <a:rPr lang="fi-FI" sz="1400" dirty="0"/>
              <a:t>- Seurantaraportissa raportoidaan ne yritykset, jotka osallistuvat hankkeessa de </a:t>
            </a:r>
            <a:r>
              <a:rPr lang="fi-FI" sz="1400" dirty="0" err="1"/>
              <a:t>minimis</a:t>
            </a:r>
            <a:r>
              <a:rPr lang="fi-FI" sz="1400" dirty="0"/>
              <a:t> –toimenpiteisiin. </a:t>
            </a:r>
          </a:p>
          <a:p>
            <a:pPr marL="0" indent="0">
              <a:buNone/>
            </a:pPr>
            <a:r>
              <a:rPr lang="fi-FI" sz="1400" dirty="0"/>
              <a:t>- Edellyttää de </a:t>
            </a:r>
            <a:r>
              <a:rPr lang="fi-FI" sz="1400" dirty="0" err="1"/>
              <a:t>minimis</a:t>
            </a:r>
            <a:r>
              <a:rPr lang="fi-FI" sz="1400" dirty="0"/>
              <a:t> –lomakkeiden täyttämistä (rakennerahastot.fi –sivuilla ja EURA2021-järjestelmässä)</a:t>
            </a:r>
          </a:p>
          <a:p>
            <a:pPr marL="0" indent="0">
              <a:buNone/>
            </a:pPr>
            <a:r>
              <a:rPr lang="fi-FI" sz="1400" dirty="0"/>
              <a:t>	- </a:t>
            </a:r>
            <a:r>
              <a:rPr lang="fi-FI" sz="1400" dirty="0">
                <a:hlinkClick r:id="rId2"/>
              </a:rPr>
              <a:t>Yrityksen de </a:t>
            </a:r>
            <a:r>
              <a:rPr lang="fi-FI" sz="1400" dirty="0" err="1">
                <a:hlinkClick r:id="rId2"/>
              </a:rPr>
              <a:t>minimis</a:t>
            </a:r>
            <a:r>
              <a:rPr lang="fi-FI" sz="1400" dirty="0">
                <a:hlinkClick r:id="rId2"/>
              </a:rPr>
              <a:t> -tuki-ilmoitus </a:t>
            </a:r>
            <a:r>
              <a:rPr lang="fi-FI" sz="1400" dirty="0"/>
              <a:t>(ennen toimenpiteen toteutusta).</a:t>
            </a:r>
          </a:p>
          <a:p>
            <a:pPr marL="0" indent="0">
              <a:buNone/>
            </a:pPr>
            <a:r>
              <a:rPr lang="fi-FI" sz="1400" dirty="0"/>
              <a:t>	- </a:t>
            </a:r>
            <a:r>
              <a:rPr lang="fi-FI" sz="1400" dirty="0">
                <a:hlinkClick r:id="rId3"/>
              </a:rPr>
              <a:t>Tiedoksianto myönnetystä de </a:t>
            </a:r>
            <a:r>
              <a:rPr lang="fi-FI" sz="1400" dirty="0" err="1">
                <a:hlinkClick r:id="rId3"/>
              </a:rPr>
              <a:t>minimis</a:t>
            </a:r>
            <a:r>
              <a:rPr lang="fi-FI" sz="1400" dirty="0">
                <a:hlinkClick r:id="rId3"/>
              </a:rPr>
              <a:t> </a:t>
            </a:r>
            <a:r>
              <a:rPr lang="fi-FI" sz="1400" dirty="0"/>
              <a:t>-toimenpiteestä.</a:t>
            </a:r>
          </a:p>
          <a:p>
            <a:pPr>
              <a:buFontTx/>
              <a:buChar char="-"/>
            </a:pPr>
            <a:r>
              <a:rPr lang="fi-FI" sz="1400" dirty="0"/>
              <a:t>Yritysten tiedot rahoittajan tekemän päätöksen pohjalta.</a:t>
            </a:r>
          </a:p>
          <a:p>
            <a:pPr>
              <a:buFontTx/>
              <a:buChar char="-"/>
            </a:pPr>
            <a:r>
              <a:rPr lang="fi-FI" sz="1400" dirty="0"/>
              <a:t>Päätöksen toimittaminen kohdeyritykselle tulee dokumentoida hankeen arkistoon.</a:t>
            </a:r>
          </a:p>
          <a:p>
            <a:pPr marL="0" indent="0">
              <a:buNone/>
            </a:pPr>
            <a:endParaRPr lang="fi-FI" sz="1400" dirty="0"/>
          </a:p>
          <a:p>
            <a:pPr marL="0" indent="0">
              <a:buNone/>
            </a:pPr>
            <a:endParaRPr lang="fi-FI" sz="1600" dirty="0"/>
          </a:p>
        </p:txBody>
      </p:sp>
    </p:spTree>
    <p:extLst>
      <p:ext uri="{BB962C8B-B14F-4D97-AF65-F5344CB8AC3E}">
        <p14:creationId xmlns:p14="http://schemas.microsoft.com/office/powerpoint/2010/main" val="46324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RCO05 Uudet tuella aikaansaadut yritykset</a:t>
            </a:r>
          </a:p>
          <a:p>
            <a:pPr marL="0" indent="0">
              <a:buNone/>
            </a:pPr>
            <a:r>
              <a:rPr lang="fi-FI" sz="1600" dirty="0"/>
              <a:t>Merkitse, uusien tuella aikaansaatavien yritysten lukumäärä. Uusi yritys on Tilastokeskuksen määritelmän mukaan yritys, kun siitä tulee työnantaja tai kun se tulee arvonlisäverovelvolliseksi. </a:t>
            </a:r>
          </a:p>
          <a:p>
            <a:pPr marL="457200" lvl="1" indent="0">
              <a:buNone/>
            </a:pPr>
            <a:r>
              <a:rPr lang="fi-FI" sz="1600" b="1" dirty="0"/>
              <a:t>- ST01 joista naisten perustamia yrityksiä: </a:t>
            </a:r>
            <a:r>
              <a:rPr lang="fi-FI" sz="1600" dirty="0"/>
              <a:t>Merkitse uusien tuella aikaansaatavien, naisten perustamien yritysten lukumäärä. </a:t>
            </a:r>
          </a:p>
          <a:p>
            <a:pPr marL="0" indent="0">
              <a:buNone/>
            </a:pPr>
            <a:endParaRPr lang="fi-FI" sz="1600" b="1" dirty="0"/>
          </a:p>
          <a:p>
            <a:pPr marL="0" indent="0">
              <a:buNone/>
            </a:pPr>
            <a:r>
              <a:rPr lang="fi-FI" sz="1600" b="1" dirty="0"/>
              <a:t>RCO0 Yhteisiin tutkimushankkeisiin osallistuvat tutkimusorganisaatiot</a:t>
            </a:r>
          </a:p>
          <a:p>
            <a:pPr marL="0" indent="0">
              <a:buNone/>
            </a:pPr>
            <a:r>
              <a:rPr lang="fi-FI" sz="1600" dirty="0"/>
              <a:t>Merkitse yhteiseen tutkimushankkeeseen osallistuvien tutkimusorganisaatioiden tavoiteltu lukumäärä. Yhteiseen tutkimushankkeeseen osallistuu vähintään yksi tutkimusorganisaatio ja vähintään yksi kumppaniorganisaatio (yritys, toinen tutkimusorganisaatio tms.). Yhteistyö TK-toiminnassa voi olla uutta tai olemassa olevaa ja sen tulisi kestää ainakin hankkeen keston ajan. Indikaattori kattaa aktiivisen osallistumisen tutkimushankkeeseen. Se ei kata sopimuksellisia järjestelyjä, joihin ei sisälly aktiivista yhteistyötä hankkeessa. </a:t>
            </a:r>
          </a:p>
          <a:p>
            <a:pPr marL="0" indent="0">
              <a:buNone/>
            </a:pPr>
            <a:r>
              <a:rPr lang="fi-FI" sz="1600" dirty="0"/>
              <a:t>Tutkimusorganisaatioiksi luokitellaan lähtökohtaisesti yliopistot, korkeakoulut ml. </a:t>
            </a:r>
            <a:r>
              <a:rPr lang="fi-FI" sz="1600" dirty="0" err="1"/>
              <a:t>AMK:t</a:t>
            </a:r>
            <a:r>
              <a:rPr lang="fi-FI" sz="1600" dirty="0"/>
              <a:t>, ja tutkimuslaitokset. Tutkimusorganisaatioksi voi lukea myös valtion viranomaisen, kunnan elinkeinoyhtiön, muun julkisoikeudellisen oikeushenkilön tai säätiön, mikäli se täyttää seuraavan määritelmän:   </a:t>
            </a:r>
          </a:p>
          <a:p>
            <a:pPr marL="0" indent="0">
              <a:buNone/>
            </a:pPr>
            <a:r>
              <a:rPr lang="fi-FI" sz="1600" dirty="0"/>
              <a:t>- Tutkimusorganisaatio on organisaatio, jonka ensisijainen tavoite on harjoittaa itsenäisesti perustutkimusta, teollista tutkimusta, tai soveltavaa tutkimusta ja siihen liittyvää kehittämistä,  sekä levittää niistä saatuja tuloksia kouluttamalla, julkaisuin ja muilla tavoin tietoa ja osaamista siirtämällä. </a:t>
            </a:r>
          </a:p>
        </p:txBody>
      </p:sp>
    </p:spTree>
    <p:extLst>
      <p:ext uri="{BB962C8B-B14F-4D97-AF65-F5344CB8AC3E}">
        <p14:creationId xmlns:p14="http://schemas.microsoft.com/office/powerpoint/2010/main" val="18587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10B3443-9636-42A6-C087-4200E5F8D94D}"/>
              </a:ext>
            </a:extLst>
          </p:cNvPr>
          <p:cNvSpPr>
            <a:spLocks noGrp="1"/>
          </p:cNvSpPr>
          <p:nvPr>
            <p:ph idx="1"/>
          </p:nvPr>
        </p:nvSpPr>
        <p:spPr>
          <a:xfrm>
            <a:off x="838200" y="272143"/>
            <a:ext cx="10820400" cy="5259977"/>
          </a:xfrm>
        </p:spPr>
        <p:txBody>
          <a:bodyPr/>
          <a:lstStyle/>
          <a:p>
            <a:pPr marL="0" indent="0">
              <a:buNone/>
            </a:pPr>
            <a:r>
              <a:rPr lang="fi-FI" sz="1600" b="1" dirty="0"/>
              <a:t>RCO10 / NO05 Yritykset yhteistyössä tutkimuslaitosten kanssa </a:t>
            </a:r>
          </a:p>
          <a:p>
            <a:pPr marL="0" indent="0">
              <a:buNone/>
            </a:pPr>
            <a:r>
              <a:rPr lang="fi-FI" sz="1600" dirty="0"/>
              <a:t>Merkitse tavoiteltu yritysten lukumäärä hankkeessa, jossa hakijana on tutkimusorganisaatio. Yhteistyö voi olla uutta tai olemassa olevaa ja sen tulisi kestää ainakin hankkeen toiminnan ajan. Yhteistyöllä tarkoitetaan aktiivista osallistumista tutkimukseen ja siihen liittyvään kehittämiseen.  </a:t>
            </a:r>
          </a:p>
          <a:p>
            <a:pPr marL="0" indent="0">
              <a:buNone/>
            </a:pPr>
            <a:r>
              <a:rPr lang="fi-FI" sz="1400" dirty="0"/>
              <a:t>Tutkimusorganisaatioiksi luokitellaan lähtökohtaisesti yliopistot, korkeakoulut ml. </a:t>
            </a:r>
            <a:r>
              <a:rPr lang="fi-FI" sz="1400" dirty="0" err="1"/>
              <a:t>AMK:t</a:t>
            </a:r>
            <a:r>
              <a:rPr lang="fi-FI" sz="1400" dirty="0"/>
              <a:t>, ja tutkimuslaitokset. Tutkimusorganisaatioksi voi lukea myös valtion viranomaisen, kunnan elinkeinoyhtiön, muun julkisoikeudellisen oikeushenkilön tai säätiön, mikäli se täyttää seuraavan määritelmän: Tutkimusorganisaatio on organisaatio, jonka ensisijainen tavoite on  harjoittaa itsenäisesti perustutkimusta, teollista tutkimusta, tai soveltavaa tutkimusta ja siihen liittyvää kehittämistä, sekä levittää niistä saatuja tuloksia kouluttamalla, julkaisuin ja muilla tavoin tietoa ja osaamista siirtämällä. </a:t>
            </a:r>
          </a:p>
          <a:p>
            <a:pPr marL="0" indent="0">
              <a:buNone/>
            </a:pPr>
            <a:r>
              <a:rPr lang="fi-FI" sz="1400" dirty="0"/>
              <a:t>Yrityksen määritelmä: Yrityksellä tarkoitetaan tässä niitä organisaatioita, jotka ovat organisaatio tyypiltään mikroyrityksiä, pienyrityksiä, keskisuuria yrityksiä tai suuryrityksiä. </a:t>
            </a:r>
          </a:p>
          <a:p>
            <a:pPr marL="0" indent="0">
              <a:buNone/>
            </a:pPr>
            <a:r>
              <a:rPr lang="fi-FI" sz="1100" i="1" dirty="0"/>
              <a:t>-Raportoitavissa, jos rahoittaja luokitellut hankkeen TKI-toimijan toteuttamaksi hankkeeksi.</a:t>
            </a:r>
          </a:p>
          <a:p>
            <a:pPr marL="0" indent="0">
              <a:buNone/>
            </a:pPr>
            <a:endParaRPr lang="fi-FI" sz="1400" dirty="0"/>
          </a:p>
          <a:p>
            <a:pPr marL="0" indent="0">
              <a:buNone/>
            </a:pPr>
            <a:r>
              <a:rPr lang="fi-FI" sz="1600" b="1" dirty="0"/>
              <a:t>NR01 Verkostojen ja innovaatioekosysteemien kehittämät innovaatiot, tuotteet ja palvelut </a:t>
            </a:r>
          </a:p>
          <a:p>
            <a:pPr marL="0" indent="0">
              <a:buNone/>
            </a:pPr>
            <a:r>
              <a:rPr lang="fi-FI" sz="1600" dirty="0"/>
              <a:t>Merkitse tuella aikaansaatavat, verkostoissa ja innovaatioekosysteemeissä (mukaan lukien yritysten ja klustereiden verkostot) tai kokeilualustoissa kehitetyt tuotteet, palvelut, prosessit, ratkaisut, sovellukset, järjestelmät, toimintatavat, mallit, kokeilut, pilotit ja keksinnöt.  Verkostot ja innovaatioekosysteemit ovat joko hankkeessa toimivia tai hankkeen toiminnan seurauksena syntyneitä.</a:t>
            </a:r>
          </a:p>
          <a:p>
            <a:pPr marL="0" indent="0">
              <a:buNone/>
            </a:pPr>
            <a:endParaRPr lang="fi-FI" sz="1400" dirty="0"/>
          </a:p>
          <a:p>
            <a:pPr marL="0" indent="0">
              <a:buNone/>
            </a:pPr>
            <a:endParaRPr lang="fi-FI" sz="1600" dirty="0"/>
          </a:p>
        </p:txBody>
      </p:sp>
      <p:pic>
        <p:nvPicPr>
          <p:cNvPr id="4" name="Kuva 3" descr="Huutomerkki tasaisella täytöllä">
            <a:extLst>
              <a:ext uri="{FF2B5EF4-FFF2-40B4-BE49-F238E27FC236}">
                <a16:creationId xmlns:a16="http://schemas.microsoft.com/office/drawing/2014/main" id="{456B7A89-E7EC-06C2-3DF3-42993AD8BF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100" y="246743"/>
            <a:ext cx="914400" cy="914400"/>
          </a:xfrm>
          <a:prstGeom prst="rect">
            <a:avLst/>
          </a:prstGeom>
        </p:spPr>
      </p:pic>
      <p:pic>
        <p:nvPicPr>
          <p:cNvPr id="2" name="Kuva 1" descr="Huutomerkki tasaisella täytöllä">
            <a:extLst>
              <a:ext uri="{FF2B5EF4-FFF2-40B4-BE49-F238E27FC236}">
                <a16:creationId xmlns:a16="http://schemas.microsoft.com/office/drawing/2014/main" id="{C0825CC6-A231-4641-6856-5A3A5858D8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00" y="3853543"/>
            <a:ext cx="914400" cy="914400"/>
          </a:xfrm>
          <a:prstGeom prst="rect">
            <a:avLst/>
          </a:prstGeom>
        </p:spPr>
      </p:pic>
    </p:spTree>
    <p:extLst>
      <p:ext uri="{BB962C8B-B14F-4D97-AF65-F5344CB8AC3E}">
        <p14:creationId xmlns:p14="http://schemas.microsoft.com/office/powerpoint/2010/main" val="628881342"/>
      </p:ext>
    </p:extLst>
  </p:cSld>
  <p:clrMapOvr>
    <a:masterClrMapping/>
  </p:clrMapOvr>
</p:sld>
</file>

<file path=ppt/theme/theme1.xml><?xml version="1.0" encoding="utf-8"?>
<a:theme xmlns:a="http://schemas.openxmlformats.org/drawingml/2006/main" name="Office-teema">
  <a:themeElements>
    <a:clrScheme name="EU rahastot TEM2">
      <a:dk1>
        <a:sysClr val="windowText" lastClr="000000"/>
      </a:dk1>
      <a:lt1>
        <a:sysClr val="window" lastClr="FFFFFF"/>
      </a:lt1>
      <a:dk2>
        <a:srgbClr val="595959"/>
      </a:dk2>
      <a:lt2>
        <a:srgbClr val="E7E6E6"/>
      </a:lt2>
      <a:accent1>
        <a:srgbClr val="31E1E9"/>
      </a:accent1>
      <a:accent2>
        <a:srgbClr val="D1E371"/>
      </a:accent2>
      <a:accent3>
        <a:srgbClr val="767171"/>
      </a:accent3>
      <a:accent4>
        <a:srgbClr val="BFBFBF"/>
      </a:accent4>
      <a:accent5>
        <a:srgbClr val="98F0F4"/>
      </a:accent5>
      <a:accent6>
        <a:srgbClr val="E8F1B8"/>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2.potx" id="{94F9BA5B-60B6-4D69-8675-DA177850F926}" vid="{7163FCC7-62EA-488E-AAC5-CB1F30A6FA9C}"/>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1C894DA5239849915E94DF731B5967" ma:contentTypeVersion="18" ma:contentTypeDescription="Create a new document." ma:contentTypeScope="" ma:versionID="ea8c4aa1d3a31200a9a7349f18f2cfbb">
  <xsd:schema xmlns:xsd="http://www.w3.org/2001/XMLSchema" xmlns:xs="http://www.w3.org/2001/XMLSchema" xmlns:p="http://schemas.microsoft.com/office/2006/metadata/properties" xmlns:ns2="f163831b-e544-4ea2-9761-12266f0218a2" xmlns:ns3="27da45db-5c56-40f0-812e-9e795a9ded2e" targetNamespace="http://schemas.microsoft.com/office/2006/metadata/properties" ma:root="true" ma:fieldsID="b43fa035edd6fd1f93444923febee338" ns2:_="" ns3:_="">
    <xsd:import namespace="f163831b-e544-4ea2-9761-12266f0218a2"/>
    <xsd:import namespace="27da45db-5c56-40f0-812e-9e795a9de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63831b-e544-4ea2-9761-12266f0218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4f3aec6-172b-4261-a579-1b9c936781e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da45db-5c56-40f0-812e-9e795a9ded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89bfb88-a4b8-407b-b9ae-716c5ce0db20}" ma:internalName="TaxCatchAll" ma:showField="CatchAllData" ma:web="27da45db-5c56-40f0-812e-9e795a9ded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da45db-5c56-40f0-812e-9e795a9ded2e" xsi:nil="true"/>
    <lcf76f155ced4ddcb4097134ff3c332f xmlns="f163831b-e544-4ea2-9761-12266f0218a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53D0F15-2441-42B5-B42F-44C8A9DFF5A2}">
  <ds:schemaRefs>
    <ds:schemaRef ds:uri="http://schemas.microsoft.com/sharepoint/v3/contenttype/forms"/>
  </ds:schemaRefs>
</ds:datastoreItem>
</file>

<file path=customXml/itemProps2.xml><?xml version="1.0" encoding="utf-8"?>
<ds:datastoreItem xmlns:ds="http://schemas.openxmlformats.org/officeDocument/2006/customXml" ds:itemID="{236ACC68-BA24-4EC6-A914-A1530FDE34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63831b-e544-4ea2-9761-12266f0218a2"/>
    <ds:schemaRef ds:uri="27da45db-5c56-40f0-812e-9e795a9ded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C4896B-75F1-48AB-8DCB-252311ADFB35}">
  <ds:schemaRefs>
    <ds:schemaRef ds:uri="http://purl.org/dc/terms/"/>
    <ds:schemaRef ds:uri="http://schemas.microsoft.com/office/2006/documentManagement/types"/>
    <ds:schemaRef ds:uri="http://purl.org/dc/elements/1.1/"/>
    <ds:schemaRef ds:uri="http://schemas.microsoft.com/office/2006/metadata/properties"/>
    <ds:schemaRef ds:uri="f163831b-e544-4ea2-9761-12266f0218a2"/>
    <ds:schemaRef ds:uri="27da45db-5c56-40f0-812e-9e795a9ded2e"/>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Pohjan väri vihreä ohjelman nimellä</Template>
  <TotalTime>592</TotalTime>
  <Words>2682</Words>
  <Application>Microsoft Office PowerPoint</Application>
  <PresentationFormat>Laajakuva</PresentationFormat>
  <Paragraphs>254</Paragraphs>
  <Slides>21</Slides>
  <Notes>0</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21</vt:i4>
      </vt:variant>
    </vt:vector>
  </HeadingPairs>
  <TitlesOfParts>
    <vt:vector size="28" baseType="lpstr">
      <vt:lpstr>Aptos</vt:lpstr>
      <vt:lpstr>Aptos Display</vt:lpstr>
      <vt:lpstr>Arial</vt:lpstr>
      <vt:lpstr>Calibri</vt:lpstr>
      <vt:lpstr>Tahoma</vt:lpstr>
      <vt:lpstr>Office-teema</vt:lpstr>
      <vt:lpstr>Mukautettu suunnittelumalli</vt:lpstr>
      <vt:lpstr>INDIKAATTOREIDEN MÄÄRITELMÄT </vt:lpstr>
      <vt:lpstr>Tulos- ja tuotosindikaattoreita</vt:lpstr>
      <vt:lpstr>Uudistuva ja osaava Suomi ohjelman erityistavoitteet (ET)</vt:lpstr>
      <vt:lpstr>Tulos- ja tuotosindikaattoreita erityistavoitteittain (1/2)</vt:lpstr>
      <vt:lpstr>Tulos- ja tuotosindikaattoreita erityistavoitteittain (2/2)</vt:lpstr>
      <vt:lpstr>Indikaattoreiden määritelmät</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Lisätietoja</vt:lpstr>
    </vt:vector>
  </TitlesOfParts>
  <Company>EU-rahastot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creator>Juuti Soile</dc:creator>
  <cp:lastModifiedBy>Juuti Soile</cp:lastModifiedBy>
  <cp:revision>2</cp:revision>
  <dcterms:created xsi:type="dcterms:W3CDTF">2021-10-06T09:01:55Z</dcterms:created>
  <dcterms:modified xsi:type="dcterms:W3CDTF">2024-10-03T10:03:06Z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0x010100D91C894DA5239849915E94DF731B5967</vt:lpwstr>
  </property>
  <property fmtid="{D5CDD505-2E9C-101B-9397-08002B2CF9AE}" pid="3" name="MediaServiceImageTags">
    <vt:lpwstr/>
  </property>
</Properties>
</file>